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theme/themeOverride3.xml" ContentType="application/vnd.openxmlformats-officedocument.themeOverr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4.xml" ContentType="application/vnd.openxmlformats-officedocument.themeOverr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106" r:id="rId2"/>
    <p:sldId id="872" r:id="rId3"/>
    <p:sldId id="2536" r:id="rId4"/>
    <p:sldId id="2148" r:id="rId5"/>
    <p:sldId id="2247" r:id="rId6"/>
    <p:sldId id="2248" r:id="rId7"/>
    <p:sldId id="2249" r:id="rId8"/>
    <p:sldId id="2295" r:id="rId9"/>
    <p:sldId id="2250" r:id="rId10"/>
    <p:sldId id="2155" r:id="rId11"/>
    <p:sldId id="2156" r:id="rId12"/>
    <p:sldId id="2229" r:id="rId13"/>
    <p:sldId id="2309" r:id="rId14"/>
    <p:sldId id="261" r:id="rId15"/>
    <p:sldId id="2266" r:id="rId16"/>
    <p:sldId id="2282" r:id="rId17"/>
    <p:sldId id="2178" r:id="rId18"/>
    <p:sldId id="2246" r:id="rId19"/>
    <p:sldId id="2198" r:id="rId20"/>
    <p:sldId id="2317" r:id="rId21"/>
    <p:sldId id="2319" r:id="rId22"/>
    <p:sldId id="2320" r:id="rId23"/>
    <p:sldId id="2515" r:id="rId24"/>
    <p:sldId id="2516" r:id="rId25"/>
    <p:sldId id="2517" r:id="rId26"/>
    <p:sldId id="2321" r:id="rId27"/>
    <p:sldId id="2363" r:id="rId28"/>
    <p:sldId id="2373" r:id="rId29"/>
    <p:sldId id="2376" r:id="rId30"/>
    <p:sldId id="2377" r:id="rId31"/>
    <p:sldId id="2386" r:id="rId32"/>
    <p:sldId id="2380" r:id="rId33"/>
    <p:sldId id="2322" r:id="rId34"/>
    <p:sldId id="2387" r:id="rId35"/>
    <p:sldId id="2435" r:id="rId36"/>
    <p:sldId id="2325" r:id="rId37"/>
    <p:sldId id="2436" r:id="rId38"/>
    <p:sldId id="2326" r:id="rId39"/>
    <p:sldId id="2327" r:id="rId40"/>
    <p:sldId id="2535" r:id="rId41"/>
    <p:sldId id="2329" r:id="rId42"/>
    <p:sldId id="2330" r:id="rId43"/>
    <p:sldId id="2438" r:id="rId44"/>
    <p:sldId id="2439" r:id="rId45"/>
    <p:sldId id="2441" r:id="rId46"/>
    <p:sldId id="2442" r:id="rId47"/>
    <p:sldId id="2254" r:id="rId48"/>
    <p:sldId id="2311" r:id="rId49"/>
    <p:sldId id="2186" r:id="rId50"/>
    <p:sldId id="2314" r:id="rId51"/>
    <p:sldId id="2527" r:id="rId52"/>
    <p:sldId id="2528" r:id="rId53"/>
    <p:sldId id="2529" r:id="rId54"/>
    <p:sldId id="2332" r:id="rId55"/>
    <p:sldId id="2333" r:id="rId56"/>
    <p:sldId id="2334" r:id="rId57"/>
    <p:sldId id="2335" r:id="rId58"/>
    <p:sldId id="2336" r:id="rId59"/>
    <p:sldId id="2339" r:id="rId60"/>
    <p:sldId id="2236" r:id="rId61"/>
    <p:sldId id="2525" r:id="rId62"/>
    <p:sldId id="2301" r:id="rId63"/>
    <p:sldId id="2287" r:id="rId64"/>
    <p:sldId id="2518" r:id="rId65"/>
    <p:sldId id="2519" r:id="rId66"/>
    <p:sldId id="2520" r:id="rId67"/>
    <p:sldId id="2521" r:id="rId68"/>
    <p:sldId id="2526" r:id="rId69"/>
    <p:sldId id="2522" r:id="rId70"/>
    <p:sldId id="2494" r:id="rId71"/>
    <p:sldId id="2524" r:id="rId72"/>
    <p:sldId id="2341" r:id="rId73"/>
    <p:sldId id="2496" r:id="rId74"/>
    <p:sldId id="2499" r:id="rId75"/>
    <p:sldId id="2503" r:id="rId76"/>
    <p:sldId id="2504" r:id="rId77"/>
    <p:sldId id="2381" r:id="rId78"/>
    <p:sldId id="2506" r:id="rId79"/>
    <p:sldId id="2500" r:id="rId80"/>
    <p:sldId id="2507" r:id="rId81"/>
    <p:sldId id="2344" r:id="rId82"/>
    <p:sldId id="2346" r:id="rId83"/>
    <p:sldId id="2508" r:id="rId84"/>
    <p:sldId id="2350" r:id="rId85"/>
    <p:sldId id="2407" r:id="rId86"/>
    <p:sldId id="2511" r:id="rId87"/>
    <p:sldId id="2243" r:id="rId88"/>
    <p:sldId id="2244" r:id="rId89"/>
    <p:sldId id="2512" r:id="rId90"/>
    <p:sldId id="2257" r:id="rId91"/>
    <p:sldId id="2232" r:id="rId92"/>
    <p:sldId id="2235" r:id="rId93"/>
    <p:sldId id="2237" r:id="rId94"/>
    <p:sldId id="2533" r:id="rId95"/>
    <p:sldId id="2530" r:id="rId96"/>
    <p:sldId id="2531" r:id="rId97"/>
    <p:sldId id="2532" r:id="rId98"/>
    <p:sldId id="2534" r:id="rId99"/>
    <p:sldId id="2514" r:id="rId10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pos="634" userDrawn="1">
          <p15:clr>
            <a:srgbClr val="A4A3A4"/>
          </p15:clr>
        </p15:guide>
        <p15:guide id="9" orient="horz" pos="1065" userDrawn="1">
          <p15:clr>
            <a:srgbClr val="A4A3A4"/>
          </p15:clr>
        </p15:guide>
        <p15:guide id="10" pos="6722" userDrawn="1">
          <p15:clr>
            <a:srgbClr val="A4A3A4"/>
          </p15:clr>
        </p15:guide>
        <p15:guide id="11" pos="948" userDrawn="1">
          <p15:clr>
            <a:srgbClr val="A4A3A4"/>
          </p15:clr>
        </p15:guide>
        <p15:guide id="12" orient="horz" pos="3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76637"/>
    <a:srgbClr val="1E66B0"/>
    <a:srgbClr val="FFFFFF"/>
    <a:srgbClr val="4F81BD"/>
    <a:srgbClr val="002793"/>
    <a:srgbClr val="910000"/>
    <a:srgbClr val="2F5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64" d="100"/>
          <a:sy n="164" d="100"/>
        </p:scale>
        <p:origin x="186" y="132"/>
      </p:cViewPr>
      <p:guideLst>
        <p:guide orient="horz" pos="237"/>
        <p:guide pos="3840"/>
        <p:guide pos="438"/>
        <p:guide pos="7287"/>
        <p:guide orient="horz" pos="2160"/>
        <p:guide orient="horz" pos="4088"/>
        <p:guide orient="horz" pos="709"/>
        <p:guide pos="634"/>
        <p:guide orient="horz" pos="1065"/>
        <p:guide pos="6722"/>
        <p:guide pos="948"/>
        <p:guide orient="horz" pos="34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 showGuides="1">
      <p:cViewPr varScale="1">
        <p:scale>
          <a:sx n="59" d="100"/>
          <a:sy n="59" d="100"/>
        </p:scale>
        <p:origin x="237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3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0.30032435084924741"/>
          <c:w val="0.96152745046978694"/>
          <c:h val="0.668992066455426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F-460C-81C1-1C712A4194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FF-460C-81C1-1C712A4194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FF-460C-81C1-1C712A4194D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FF-460C-81C1-1C712A4194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FF-460C-81C1-1C712A4194D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FF-460C-81C1-1C712A4194D9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###0.0</c:formatCode>
                <c:ptCount val="6"/>
                <c:pt idx="0">
                  <c:v>32.283442009264277</c:v>
                </c:pt>
                <c:pt idx="1">
                  <c:v>18.280219492323255</c:v>
                </c:pt>
                <c:pt idx="2">
                  <c:v>16.013518306422185</c:v>
                </c:pt>
                <c:pt idx="3">
                  <c:v>16.002959337493163</c:v>
                </c:pt>
                <c:pt idx="4">
                  <c:v>9.0558322176358903</c:v>
                </c:pt>
                <c:pt idx="5">
                  <c:v>6.5354392551333653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3-40BE-BF87-24159CCB8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4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D52-43D6-B1A9-46D4CF823B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D52-43D6-B1A9-46D4CF823B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D52-43D6-B1A9-46D4CF823B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D52-43D6-B1A9-46D4CF823B1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D52-43D6-B1A9-46D4CF823B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dirty="0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52-43D6-B1A9-46D4CF823B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52-43D6-B1A9-46D4CF823B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52-43D6-B1A9-46D4CF823B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52-43D6-B1A9-46D4CF823B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52-43D6-B1A9-46D4CF823B10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###0.0</c:formatCode>
                <c:ptCount val="5"/>
                <c:pt idx="0">
                  <c:v>3.4329198140359201</c:v>
                </c:pt>
                <c:pt idx="1">
                  <c:v>20.985422867877851</c:v>
                </c:pt>
                <c:pt idx="2">
                  <c:v>35.744151975049633</c:v>
                </c:pt>
                <c:pt idx="3">
                  <c:v>28.46310974915383</c:v>
                </c:pt>
                <c:pt idx="4">
                  <c:v>11.374395593882898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52-43D6-B1A9-46D4CF823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79292163145E-2"/>
          <c:y val="0.14162606712037054"/>
          <c:w val="0.96152745046978694"/>
          <c:h val="0.8397278408624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AC090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28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DE-4A5B-ACBF-503EA1468C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E-4A5B-ACBF-503EA1468C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DE-4A5B-ACBF-503EA1468C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E-4A5B-ACBF-503EA1468C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DE-4A5B-ACBF-503EA1468C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E-4A5B-ACBF-503EA1468C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DE-4A5B-ACBF-503EA1468C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E-4A5B-ACBF-503EA1468C8B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###0.0</c:formatCode>
                <c:ptCount val="8"/>
                <c:pt idx="0" formatCode="0.0">
                  <c:v>28.4</c:v>
                </c:pt>
                <c:pt idx="1">
                  <c:v>24.3</c:v>
                </c:pt>
                <c:pt idx="2" formatCode="General">
                  <c:v>14.3</c:v>
                </c:pt>
                <c:pt idx="3" formatCode="General">
                  <c:v>13.5</c:v>
                </c:pt>
                <c:pt idx="4" formatCode="General">
                  <c:v>12.5</c:v>
                </c:pt>
                <c:pt idx="5" formatCode="General">
                  <c:v>5</c:v>
                </c:pt>
                <c:pt idx="6" formatCode="General">
                  <c:v>1.4</c:v>
                </c:pt>
                <c:pt idx="7" formatCode="General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B-4D62-B697-8F39F718FC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089BC"/>
            </a:solidFill>
            <a:ln>
              <a:solidFill>
                <a:srgbClr val="1E66B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DE-4A5B-ACBF-503EA1468C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E-4A5B-ACBF-503EA1468C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DE-4A5B-ACBF-503EA1468C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DE-4A5B-ACBF-503EA1468C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DE-4A5B-ACBF-503EA1468C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DE-4A5B-ACBF-503EA1468C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DE-4A5B-ACBF-503EA1468C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DE-4A5B-ACBF-503EA1468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Sheet1!$C$2:$C$9</c:f>
              <c:numCache>
                <c:formatCode>###0.0</c:formatCode>
                <c:ptCount val="8"/>
                <c:pt idx="0">
                  <c:v>29.647247236707582</c:v>
                </c:pt>
                <c:pt idx="1">
                  <c:v>21.391777949387919</c:v>
                </c:pt>
                <c:pt idx="2">
                  <c:v>15.354743592298577</c:v>
                </c:pt>
                <c:pt idx="3">
                  <c:v>11.967819076774317</c:v>
                </c:pt>
                <c:pt idx="4">
                  <c:v>10.453426980805492</c:v>
                </c:pt>
                <c:pt idx="5">
                  <c:v>7.8981424770171591</c:v>
                </c:pt>
                <c:pt idx="6">
                  <c:v>0.85323309824588567</c:v>
                </c:pt>
                <c:pt idx="7">
                  <c:v>2.4336095887630407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DB-4D62-B697-8F39F718F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8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73636166331506669"/>
          <c:y val="0.25164199098911239"/>
          <c:w val="0.22777833388134505"/>
          <c:h val="0.13312860397973461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E-4E6F-A9F2-9AF5E54791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44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E-4E6F-A9F2-9AF5E54791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E-4E6F-A9F2-9AF5E54791A5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Sheet1!$B$2:$B$4</c:f>
              <c:numCache>
                <c:formatCode>###0.0</c:formatCode>
                <c:ptCount val="3"/>
                <c:pt idx="0">
                  <c:v>39.960346386698802</c:v>
                </c:pt>
                <c:pt idx="1">
                  <c:v>44.374540067168383</c:v>
                </c:pt>
                <c:pt idx="2">
                  <c:v>15.665113546132789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E-4E6F-A9F2-9AF5E5479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F93-47CD-9076-3AFF6BC760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F93-47CD-9076-3AFF6BC760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F93-47CD-9076-3AFF6BC760C9}"/>
              </c:ext>
            </c:extLst>
          </c:dPt>
          <c:dPt>
            <c:idx val="3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F93-47CD-9076-3AFF6BC760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93-47CD-9076-3AFF6BC760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93-47CD-9076-3AFF6BC760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43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93-47CD-9076-3AFF6BC760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93-47CD-9076-3AFF6BC760C9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###0.0</c:formatCode>
                <c:ptCount val="4"/>
                <c:pt idx="0">
                  <c:v>19.364625954466106</c:v>
                </c:pt>
                <c:pt idx="1">
                  <c:v>26.101668569140422</c:v>
                </c:pt>
                <c:pt idx="2">
                  <c:v>42.814419911574639</c:v>
                </c:pt>
                <c:pt idx="3">
                  <c:v>11.719285564818808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93-47CD-9076-3AFF6BC76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2.4607389545377126E-2"/>
          <c:w val="0.96152745046978694"/>
          <c:h val="0.94470900378239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###0.0</c:formatCode>
                <c:ptCount val="6"/>
                <c:pt idx="0">
                  <c:v>28.040682704150178</c:v>
                </c:pt>
                <c:pt idx="1">
                  <c:v>24.672179306012218</c:v>
                </c:pt>
                <c:pt idx="2">
                  <c:v>24.231153095933223</c:v>
                </c:pt>
                <c:pt idx="3">
                  <c:v>8.4556339893593595</c:v>
                </c:pt>
                <c:pt idx="4">
                  <c:v>6.935985711294439</c:v>
                </c:pt>
                <c:pt idx="5">
                  <c:v>5.3120915154986585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0-4111-99FA-D1D6AF36B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4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3.5776044144620302E-2"/>
          <c:w val="0.96152745046978694"/>
          <c:h val="0.93354034918314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###0.0</c:formatCode>
                <c:ptCount val="8"/>
                <c:pt idx="0">
                  <c:v>30.735010359986507</c:v>
                </c:pt>
                <c:pt idx="1">
                  <c:v>12.572045283272166</c:v>
                </c:pt>
                <c:pt idx="2">
                  <c:v>11.702076530606046</c:v>
                </c:pt>
                <c:pt idx="3">
                  <c:v>10.463668516096165</c:v>
                </c:pt>
                <c:pt idx="4">
                  <c:v>9.8932014661509502</c:v>
                </c:pt>
                <c:pt idx="5">
                  <c:v>7.5135557323258455</c:v>
                </c:pt>
                <c:pt idx="6">
                  <c:v>6.4867681463324569</c:v>
                </c:pt>
                <c:pt idx="7">
                  <c:v>3.0264387080391293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3-409C-987B-F940B8F92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4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3.2053159278205907E-2"/>
          <c:w val="0.96152745046978694"/>
          <c:h val="0.93726323404956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###0.0</c:formatCode>
                <c:ptCount val="5"/>
                <c:pt idx="0">
                  <c:v>35.197281763040266</c:v>
                </c:pt>
                <c:pt idx="1">
                  <c:v>29.077931169221234</c:v>
                </c:pt>
                <c:pt idx="2">
                  <c:v>17.959503468487618</c:v>
                </c:pt>
                <c:pt idx="3">
                  <c:v>9.227842683235842</c:v>
                </c:pt>
                <c:pt idx="4">
                  <c:v>8.0821637406914384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5-4FAD-98F9-824AAD3F6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E9-4284-9A36-51619F11F4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E9-4284-9A36-51619F11F4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E9-4284-9A36-51619F11F4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E9-4284-9A36-51619F11F47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E9-4284-9A36-51619F11F47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E9-4284-9A36-51619F11F47D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###0.0</c:formatCode>
                <c:ptCount val="6"/>
                <c:pt idx="0">
                  <c:v>39.51328890720643</c:v>
                </c:pt>
                <c:pt idx="1">
                  <c:v>18.922268400612019</c:v>
                </c:pt>
                <c:pt idx="2">
                  <c:v>10.47787452265425</c:v>
                </c:pt>
                <c:pt idx="3">
                  <c:v>10.156638175316372</c:v>
                </c:pt>
                <c:pt idx="4">
                  <c:v>7.2948925455418516</c:v>
                </c:pt>
                <c:pt idx="5">
                  <c:v>6.6372763746054027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B-4B2F-A30A-EE73C5504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202600397744E-2"/>
          <c:y val="8.789643227442176E-2"/>
          <c:w val="0.96152745046978694"/>
          <c:h val="0.78090206966015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DC-474F-AC70-29FF03C4EA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DC-474F-AC70-29FF03C4EA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DC-474F-AC70-29FF03C4EA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DC-474F-AC70-29FF03C4EA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DC-474F-AC70-29FF03C4EA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29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DC-474F-AC70-29FF03C4EA0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DC-474F-AC70-29FF03C4EA0C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16.48284850076119</c:v>
                </c:pt>
                <c:pt idx="1">
                  <c:v>8.8187233738837154</c:v>
                </c:pt>
                <c:pt idx="2">
                  <c:v>28.49612411626207</c:v>
                </c:pt>
                <c:pt idx="3">
                  <c:v>6.1438284597125588</c:v>
                </c:pt>
                <c:pt idx="4">
                  <c:v>9.5350758933854447</c:v>
                </c:pt>
                <c:pt idx="5">
                  <c:v>29.254031994547198</c:v>
                </c:pt>
                <c:pt idx="6">
                  <c:v>1.2693676614481444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3-4119-8147-D3ABA38B2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3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Sheet1!$B$2:$B$8</c:f>
              <c:numCache>
                <c:formatCode>0</c:formatCode>
                <c:ptCount val="7"/>
                <c:pt idx="0">
                  <c:v>57</c:v>
                </c:pt>
                <c:pt idx="1">
                  <c:v>27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F-4D4F-BE4C-C0BD419A3E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2023.01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Sheet1!$C$2:$C$8</c:f>
              <c:numCache>
                <c:formatCode>0</c:formatCode>
                <c:ptCount val="7"/>
                <c:pt idx="0">
                  <c:v>68</c:v>
                </c:pt>
                <c:pt idx="1">
                  <c:v>16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8-450D-9CED-06B0540777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2023.05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rgbClr val="F76637"/>
                      </a:solidFill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8E0-4E76-A6DD-E226C917B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Sheet1!$D$2:$D$8</c:f>
              <c:numCache>
                <c:formatCode>0</c:formatCode>
                <c:ptCount val="7"/>
                <c:pt idx="0">
                  <c:v>68.426803806692021</c:v>
                </c:pt>
                <c:pt idx="1">
                  <c:v>12</c:v>
                </c:pt>
                <c:pt idx="2">
                  <c:v>3.2633726341245914</c:v>
                </c:pt>
                <c:pt idx="3">
                  <c:v>2.7440944173335922</c:v>
                </c:pt>
                <c:pt idx="4">
                  <c:v>1.7806150229125024</c:v>
                </c:pt>
                <c:pt idx="5">
                  <c:v>2.0487414733374738</c:v>
                </c:pt>
                <c:pt idx="6">
                  <c:v>9.6056702598213128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8-450D-9CED-06B054077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84672708864288992"/>
          <c:y val="4.981278579370587E-2"/>
          <c:w val="0.10787110082306277"/>
          <c:h val="0.33911259909249558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A5C-48F9-B02C-72DB0D611099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A5C-48F9-B02C-72DB0D611099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A5C-48F9-B02C-72DB0D611099}"/>
              </c:ext>
            </c:extLst>
          </c:dPt>
          <c:cat>
            <c:strRef>
              <c:f>Sheet1!$A$2:$A$4</c:f>
              <c:strCache>
                <c:ptCount val="3"/>
                <c:pt idx="0">
                  <c:v>지금처럼 계속 하고 싶다</c:v>
                </c:pt>
                <c:pt idx="1">
                  <c:v>지금보다 더 하고 싶다</c:v>
                </c:pt>
                <c:pt idx="2">
                  <c:v>지금보다 줄이고 싶다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18.351668942848473</c:v>
                </c:pt>
                <c:pt idx="1">
                  <c:v>22.971159187745279</c:v>
                </c:pt>
                <c:pt idx="2">
                  <c:v>58.677171869406514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5C-48F9-B02C-72DB0D611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  <c:holeSize val="4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73622745126318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59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73-408F-BBD4-FE3DC7EDAB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73-408F-BBD4-FE3DC7EDAB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73-408F-BBD4-FE3DC7EDAB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80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73-408F-BBD4-FE3DC7EDAB30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###0.0</c:formatCode>
                <c:ptCount val="4"/>
                <c:pt idx="0">
                  <c:v>58.7</c:v>
                </c:pt>
                <c:pt idx="1">
                  <c:v>54.9</c:v>
                </c:pt>
                <c:pt idx="2">
                  <c:v>70.400000000000006</c:v>
                </c:pt>
                <c:pt idx="3" formatCode="#,##0.0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4-4233-B323-9B633B130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239338854108E-2"/>
          <c:y val="8.789643227442176E-2"/>
          <c:w val="0.96152745046978694"/>
          <c:h val="0.76973341506091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40F-4ABB-AF2E-9E17F52A304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40F-4ABB-AF2E-9E17F52A30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40F-4ABB-AF2E-9E17F52A30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40F-4ABB-AF2E-9E17F52A30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0F-4ABB-AF2E-9E17F52A30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48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0F-4ABB-AF2E-9E17F52A30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0F-4ABB-AF2E-9E17F52A30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0F-4ABB-AF2E-9E17F52A3044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###0.0</c:formatCode>
                <c:ptCount val="4"/>
                <c:pt idx="0">
                  <c:v>37.720947061287013</c:v>
                </c:pt>
                <c:pt idx="1">
                  <c:v>47.872164476915451</c:v>
                </c:pt>
                <c:pt idx="2">
                  <c:v>13.486027469060517</c:v>
                </c:pt>
                <c:pt idx="3">
                  <c:v>0.92086099273704591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0F-4ABB-AF2E-9E17F52A3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B6-4A9C-8B6C-A8517A147A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B6-4A9C-8B6C-A8517A147A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B6-4A9C-8B6C-A8517A147AF8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rgbClr val="FF0000"/>
                        </a:solidFill>
                      </a:defRPr>
                    </a:pPr>
                    <a:r>
                      <a:rPr lang="en-US" altLang="ko-KR">
                        <a:solidFill>
                          <a:srgbClr val="FF0000"/>
                        </a:solidFill>
                      </a:rPr>
                      <a:t>20</a:t>
                    </a:r>
                  </a:p>
                </c:rich>
              </c:tx>
              <c:numFmt formatCode="0.0_ " sourceLinked="0"/>
              <c:spPr>
                <a:noFill/>
                <a:ln w="25195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B6-4A9C-8B6C-A8517A147A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B6-4A9C-8B6C-A8517A147AF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23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B6-4A9C-8B6C-A8517A147AF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24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B6-4A9C-8B6C-A8517A147AF8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46.5</c:v>
                </c:pt>
                <c:pt idx="1">
                  <c:v>36.1</c:v>
                </c:pt>
                <c:pt idx="2">
                  <c:v>22.3</c:v>
                </c:pt>
                <c:pt idx="3">
                  <c:v>20.399999999999999</c:v>
                </c:pt>
                <c:pt idx="4">
                  <c:v>20</c:v>
                </c:pt>
                <c:pt idx="5">
                  <c:v>23.3</c:v>
                </c:pt>
                <c:pt idx="6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6-43BA-AC27-56CF87DCF8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2023.05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B6-4A9C-8B6C-A8517A147A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42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B6-4A9C-8B6C-A8517A147A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B6-4A9C-8B6C-A8517A147AF8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rgbClr val="FF0000"/>
                        </a:solidFill>
                      </a:defRPr>
                    </a:pPr>
                    <a:r>
                      <a:rPr lang="en-US" altLang="ko-KR">
                        <a:solidFill>
                          <a:srgbClr val="FF0000"/>
                        </a:solidFill>
                      </a:rPr>
                      <a:t>32</a:t>
                    </a:r>
                    <a:endParaRPr lang="en-US" altLang="ko-KR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B6-4A9C-8B6C-A8517A147A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B6-4A9C-8B6C-A8517A147AF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B6-4A9C-8B6C-A8517A147AF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B6-4A9C-8B6C-A8517A147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Sheet1!$C$2:$C$8</c:f>
              <c:numCache>
                <c:formatCode>#,##0.0</c:formatCode>
                <c:ptCount val="7"/>
                <c:pt idx="0">
                  <c:v>42.546894181568739</c:v>
                </c:pt>
                <c:pt idx="1">
                  <c:v>41.627901156276685</c:v>
                </c:pt>
                <c:pt idx="2">
                  <c:v>33.879186291905199</c:v>
                </c:pt>
                <c:pt idx="3">
                  <c:v>31.956816649691643</c:v>
                </c:pt>
                <c:pt idx="4">
                  <c:v>17.591857262877564</c:v>
                </c:pt>
                <c:pt idx="5">
                  <c:v>15.040456390178836</c:v>
                </c:pt>
                <c:pt idx="6">
                  <c:v>10.032453930614608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6-43BA-AC27-56CF87DCF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61283044466000536"/>
          <c:y val="6.0981440392949039E-2"/>
          <c:w val="0.37589399094947973"/>
          <c:h val="9.9876499890218864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4.322181387744907E-2"/>
          <c:w val="0.96152745046978694"/>
          <c:h val="0.92609457945032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rgbClr val="FF0000"/>
                        </a:solidFill>
                      </a:defRPr>
                    </a:pPr>
                    <a:r>
                      <a:rPr lang="en-US" altLang="ko-KR">
                        <a:solidFill>
                          <a:srgbClr val="FF0000"/>
                        </a:solidFill>
                      </a:rPr>
                      <a:t>24</a:t>
                    </a:r>
                    <a:endParaRPr lang="en-US" altLang="ko-KR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0.0_ " sourceLinked="0"/>
              <c:spPr>
                <a:noFill/>
                <a:ln w="25195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B9-472F-88C0-5065E28AD8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B9-472F-88C0-5065E28AD8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B9-472F-88C0-5065E28AD8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9-472F-88C0-5065E28AD8D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9-472F-88C0-5065E28AD8D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B9-472F-88C0-5065E28AD8D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B9-472F-88C0-5065E28AD8D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B9-472F-88C0-5065E28AD8D1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#,##0.0</c:formatCode>
                <c:ptCount val="8"/>
                <c:pt idx="0">
                  <c:v>24.127561606440334</c:v>
                </c:pt>
                <c:pt idx="1">
                  <c:v>21.416319827536704</c:v>
                </c:pt>
                <c:pt idx="2">
                  <c:v>21.234091149058436</c:v>
                </c:pt>
                <c:pt idx="3">
                  <c:v>6.1039295446475119</c:v>
                </c:pt>
                <c:pt idx="4">
                  <c:v>8.9906333924169388</c:v>
                </c:pt>
                <c:pt idx="5">
                  <c:v>6.4729436611408193</c:v>
                </c:pt>
                <c:pt idx="6">
                  <c:v>4.4157168271449478</c:v>
                </c:pt>
                <c:pt idx="7">
                  <c:v>2.5466524784884625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6-4F08-97C8-D7E35720C5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rgbClr val="FF0000"/>
                        </a:solidFill>
                      </a:defRPr>
                    </a:pPr>
                    <a:r>
                      <a:rPr lang="en-US" altLang="ko-KR">
                        <a:solidFill>
                          <a:srgbClr val="FF0000"/>
                        </a:solidFill>
                      </a:rPr>
                      <a:t>50</a:t>
                    </a:r>
                    <a:endParaRPr lang="en-US" altLang="ko-KR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B9-472F-88C0-5065E28AD8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B9-472F-88C0-5065E28AD8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B9-472F-88C0-5065E28AD8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B9-472F-88C0-5065E28AD8D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B9-472F-88C0-5065E28AD8D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B9-472F-88C0-5065E28AD8D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6B9-472F-88C0-5065E28AD8D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B9-472F-88C0-5065E28AD8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Sheet1!$C$2:$C$9</c:f>
              <c:numCache>
                <c:formatCode>#,##0.0</c:formatCode>
                <c:ptCount val="8"/>
                <c:pt idx="0">
                  <c:v>49.530991245354883</c:v>
                </c:pt>
                <c:pt idx="1">
                  <c:v>34.428203651309843</c:v>
                </c:pt>
                <c:pt idx="2">
                  <c:v>31.175190441021179</c:v>
                </c:pt>
                <c:pt idx="3">
                  <c:v>18.194990649113333</c:v>
                </c:pt>
                <c:pt idx="4">
                  <c:v>15.814797463743593</c:v>
                </c:pt>
                <c:pt idx="5">
                  <c:v>14.331607538889099</c:v>
                </c:pt>
                <c:pt idx="6">
                  <c:v>13.035791741235018</c:v>
                </c:pt>
                <c:pt idx="7">
                  <c:v>9.910335230067945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6-4F08-97C8-D7E35720C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60895474673190642"/>
          <c:y val="6.0981440392949039E-2"/>
          <c:w val="0.37976965687877279"/>
          <c:h val="9.9876499890218864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A9-4129-B50B-021B5BFF67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A9-4129-B50B-021B5BFF67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60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A9-4129-B50B-021B5BFF6709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Sheet1!$B$2:$B$4</c:f>
              <c:numCache>
                <c:formatCode>###0.0</c:formatCode>
                <c:ptCount val="3"/>
                <c:pt idx="0">
                  <c:v>23.5</c:v>
                </c:pt>
                <c:pt idx="1">
                  <c:v>16.899999999999999</c:v>
                </c:pt>
                <c:pt idx="2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6-4150-AD4F-9AC00DDE4C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2023.05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9-4129-B50B-021B5BFF67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A9-4129-B50B-021B5BFF67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A9-4129-B50B-021B5BFF6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Sheet1!$C$2:$C$4</c:f>
              <c:numCache>
                <c:formatCode>###0.0</c:formatCode>
                <c:ptCount val="3"/>
                <c:pt idx="0">
                  <c:v>36.6</c:v>
                </c:pt>
                <c:pt idx="1">
                  <c:v>14.9</c:v>
                </c:pt>
                <c:pt idx="2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6-4150-AD4F-9AC00DDE4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5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2.8860649175609807E-2"/>
          <c:y val="3.4827148214495625E-2"/>
          <c:w val="0.3186296983147377"/>
          <c:h val="0.11875650955213109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그렇다</c:v>
                </c:pt>
              </c:strCache>
            </c:strRef>
          </c:tx>
          <c:spPr>
            <a:solidFill>
              <a:srgbClr val="1E66B0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41-4A1D-8586-32934E9198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41-4A1D-8586-32934E9198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41-4A1D-8586-32934E919865}"/>
                </c:ext>
              </c:extLst>
            </c:dLbl>
            <c:dLbl>
              <c:idx val="3"/>
              <c:layout>
                <c:manualLayout>
                  <c:x val="-1.902949571836416E-3"/>
                  <c:y val="9.9109575799958514E-17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41-4A1D-8586-32934E9198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41-4A1D-8586-32934E91986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41-4A1D-8586-32934E919865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###0.0</c:formatCode>
                <c:ptCount val="6"/>
                <c:pt idx="0">
                  <c:v>93.118640510971318</c:v>
                </c:pt>
                <c:pt idx="1">
                  <c:v>93.071703746538091</c:v>
                </c:pt>
                <c:pt idx="2">
                  <c:v>90.387381569892284</c:v>
                </c:pt>
                <c:pt idx="3">
                  <c:v>89.533404138205938</c:v>
                </c:pt>
                <c:pt idx="4">
                  <c:v>88.808462069047081</c:v>
                </c:pt>
                <c:pt idx="5">
                  <c:v>87.29415319496654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3-4F63-A19C-E256B5F103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그렇지 않다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41-4A1D-8586-32934E9198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41-4A1D-8586-32934E9198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41-4A1D-8586-32934E9198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41-4A1D-8586-32934E9198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41-4A1D-8586-32934E91986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41-4A1D-8586-32934E919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Sheet1!$C$2:$C$7</c:f>
              <c:numCache>
                <c:formatCode>###0.0</c:formatCode>
                <c:ptCount val="6"/>
                <c:pt idx="0">
                  <c:v>6.8813594890285694</c:v>
                </c:pt>
                <c:pt idx="1">
                  <c:v>6.9282962534617631</c:v>
                </c:pt>
                <c:pt idx="2">
                  <c:v>9.6126184301076147</c:v>
                </c:pt>
                <c:pt idx="3">
                  <c:v>10.466595861793959</c:v>
                </c:pt>
                <c:pt idx="4">
                  <c:v>11.191537930952817</c:v>
                </c:pt>
                <c:pt idx="5">
                  <c:v>12.705846805033369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83-4F63-A19C-E256B5F10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344778400"/>
        <c:axId val="344775656"/>
      </c:barChart>
      <c:catAx>
        <c:axId val="344778400"/>
        <c:scaling>
          <c:orientation val="maxMin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noMultiLvlLbl val="0"/>
      </c:catAx>
      <c:valAx>
        <c:axId val="344775656"/>
        <c:scaling>
          <c:orientation val="minMax"/>
          <c:max val="100"/>
          <c:min val="0"/>
        </c:scaling>
        <c:delete val="0"/>
        <c:axPos val="t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2.2429698999448605E-2"/>
          <c:y val="2.0214259125099776E-2"/>
          <c:w val="0.9558757125951034"/>
          <c:h val="7.1201420942165083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5.8113353343106633E-2"/>
          <c:w val="0.96152745046978694"/>
          <c:h val="0.76601053019450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1F-4F5A-AF54-67E6854B1EF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1F-4F5A-AF54-67E6854B1E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1F-4F5A-AF54-67E6854B1EF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1F-4F5A-AF54-67E6854B1EF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1F-4F5A-AF54-67E6854B1EF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1F-4F5A-AF54-67E6854B1EF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1F-4F5A-AF54-67E6854B1EF9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31.059953591162465</c:v>
                </c:pt>
                <c:pt idx="1">
                  <c:v>19.531907152588417</c:v>
                </c:pt>
                <c:pt idx="2">
                  <c:v>17.735616609273023</c:v>
                </c:pt>
                <c:pt idx="3">
                  <c:v>15.669720055788845</c:v>
                </c:pt>
                <c:pt idx="4">
                  <c:v>11.509899594888619</c:v>
                </c:pt>
                <c:pt idx="5">
                  <c:v>3.940273981183207</c:v>
                </c:pt>
                <c:pt idx="6">
                  <c:v>0.55262901511573137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5-4B1E-A420-6A0D34B19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4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5.0667583610277858E-2"/>
          <c:w val="0.96152745046978694"/>
          <c:h val="0.78090206966015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B-4DCB-B3ED-7DBE310261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5B-4DCB-B3ED-7DBE310261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B-4DCB-B3ED-7DBE310261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5B-4DCB-B3ED-7DBE310261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B-4DCB-B3ED-7DBE310261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5B-4DCB-B3ED-7DBE31026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Sheet1!$B$2:$B$7</c:f>
              <c:numCache>
                <c:formatCode>#,##0.0</c:formatCode>
                <c:ptCount val="6"/>
                <c:pt idx="0">
                  <c:v>60.851990170774322</c:v>
                </c:pt>
                <c:pt idx="1">
                  <c:v>22.353718791727879</c:v>
                </c:pt>
                <c:pt idx="2">
                  <c:v>10.364237316034322</c:v>
                </c:pt>
                <c:pt idx="3">
                  <c:v>3.8785467692090325</c:v>
                </c:pt>
                <c:pt idx="4">
                  <c:v>1.6390993167866843</c:v>
                </c:pt>
                <c:pt idx="5">
                  <c:v>0.91240763546798287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9-4EA4-B70C-E7AF9550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5C4-47C2-B1AE-E6D068631B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5C4-47C2-B1AE-E6D068631B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5C4-47C2-B1AE-E6D068631B48}"/>
              </c:ext>
            </c:extLst>
          </c:dPt>
          <c:dPt>
            <c:idx val="3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5C4-47C2-B1AE-E6D068631B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C4-47C2-B1AE-E6D068631B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C4-47C2-B1AE-E6D068631B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53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C4-47C2-B1AE-E6D068631B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39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C4-47C2-B1AE-E6D068631B48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1.5841415183465435</c:v>
                </c:pt>
                <c:pt idx="1">
                  <c:v>6.4912316250717463</c:v>
                </c:pt>
                <c:pt idx="2">
                  <c:v>52.685659657270733</c:v>
                </c:pt>
                <c:pt idx="3">
                  <c:v>39.238967199311247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C4-47C2-B1AE-E6D068631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808-487E-A5B6-AA6A2C912E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808-487E-A5B6-AA6A2C912E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808-487E-A5B6-AA6A2C912E20}"/>
              </c:ext>
            </c:extLst>
          </c:dPt>
          <c:dPt>
            <c:idx val="3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808-487E-A5B6-AA6A2C912E2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08-487E-A5B6-AA6A2C912E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08-487E-A5B6-AA6A2C912E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43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08-487E-A5B6-AA6A2C912E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08-487E-A5B6-AA6A2C912E20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15.812775103535822</c:v>
                </c:pt>
                <c:pt idx="1">
                  <c:v>21.42364545910182</c:v>
                </c:pt>
                <c:pt idx="2">
                  <c:v>43.187333640225432</c:v>
                </c:pt>
                <c:pt idx="3">
                  <c:v>19.576245797137236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08-487E-A5B6-AA6A2C912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BEA-4879-8496-0DCCD71BD3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BEA-4879-8496-0DCCD71BD3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BEA-4879-8496-0DCCD71BD3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BEA-4879-8496-0DCCD71BD37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BEA-4879-8496-0DCCD71BD3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A-4879-8496-0DCCD71BD3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44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A-4879-8496-0DCCD71BD3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EA-4879-8496-0DCCD71BD3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EA-4879-8496-0DCCD71BD3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EA-4879-8496-0DCCD71BD374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###0.0</c:formatCode>
                <c:ptCount val="5"/>
                <c:pt idx="0">
                  <c:v>24.291896924631764</c:v>
                </c:pt>
                <c:pt idx="1">
                  <c:v>43.398828907288504</c:v>
                </c:pt>
                <c:pt idx="2">
                  <c:v>19.373570605611757</c:v>
                </c:pt>
                <c:pt idx="3">
                  <c:v>4.6857783979906076</c:v>
                </c:pt>
                <c:pt idx="4">
                  <c:v>8.2499251644768989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EA-4879-8496-0DCCD71BD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3A-4A7F-906D-6761BCFCD1C6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3A-4A7F-906D-6761BCFCD1C6}"/>
              </c:ext>
            </c:extLst>
          </c:dPt>
          <c:cat>
            <c:strRef>
              <c:f>Sheet1!$A$2:$A$3</c:f>
              <c:strCache>
                <c:ptCount val="2"/>
                <c:pt idx="0">
                  <c:v>지금처럼 계속 하고 싶다</c:v>
                </c:pt>
                <c:pt idx="1">
                  <c:v>지금보다 더 하고 싶다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29.965224760567956</c:v>
                </c:pt>
                <c:pt idx="1">
                  <c:v>70.03477523943225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3A-4A7F-906D-6761BCFCD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  <c:holeSize val="4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부목사(N=342)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76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5B-4031-8C23-5901728384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5B-4031-8C23-5901728384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5B-4031-8C23-5901728384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34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5B-4031-8C23-5901728384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5B-4031-8C23-59017283840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5B-4031-8C23-5901728384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5B-4031-8C23-590172838407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76</c:v>
                </c:pt>
                <c:pt idx="1">
                  <c:v>7.6</c:v>
                </c:pt>
                <c:pt idx="2">
                  <c:v>34.5</c:v>
                </c:pt>
                <c:pt idx="3">
                  <c:v>34.200000000000003</c:v>
                </c:pt>
                <c:pt idx="4">
                  <c:v>16.399999999999999</c:v>
                </c:pt>
                <c:pt idx="5">
                  <c:v>16.399999999999999</c:v>
                </c:pt>
                <c:pt idx="6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0-4C19-A56B-6925425E4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담임목사(N=437)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69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5B-4031-8C23-5901728384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52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5B-4031-8C23-5901728384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5B-4031-8C23-5901728384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5B-4031-8C23-5901728384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5B-4031-8C23-59017283840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5B-4031-8C23-5901728384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5B-4031-8C23-590172838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Sheet1!$C$2:$C$8</c:f>
              <c:numCache>
                <c:formatCode>#,##0.0</c:formatCode>
                <c:ptCount val="7"/>
                <c:pt idx="0">
                  <c:v>69.084718420160272</c:v>
                </c:pt>
                <c:pt idx="1">
                  <c:v>52.200294926883487</c:v>
                </c:pt>
                <c:pt idx="2">
                  <c:v>21.416775817730247</c:v>
                </c:pt>
                <c:pt idx="3">
                  <c:v>21.05605865686416</c:v>
                </c:pt>
                <c:pt idx="4">
                  <c:v>17.621182404972853</c:v>
                </c:pt>
                <c:pt idx="5">
                  <c:v>10.923409073705779</c:v>
                </c:pt>
                <c:pt idx="6">
                  <c:v>5.7968284244748753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0-4C19-A56B-6925425E4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60809706984913225"/>
          <c:y val="6.0981440392949039E-2"/>
          <c:w val="0.3806273387889767"/>
          <c:h val="9.9876499890218864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76813713618212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38-4F2D-8A31-CBC0830EC4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38-4F2D-8A31-CBC0830EC4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38-4F2D-8A31-CBC0830EC4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38-4F2D-8A31-CBC0830EC4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38-4F2D-8A31-CBC0830EC49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38-4F2D-8A31-CBC0830EC493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#,##0.0</c:formatCode>
                <c:ptCount val="6"/>
                <c:pt idx="0">
                  <c:v>30.363636363636363</c:v>
                </c:pt>
                <c:pt idx="1">
                  <c:v>18.90909090909091</c:v>
                </c:pt>
                <c:pt idx="2">
                  <c:v>17.818181818181817</c:v>
                </c:pt>
                <c:pt idx="3">
                  <c:v>7.4545454545454541</c:v>
                </c:pt>
                <c:pt idx="4">
                  <c:v>6.7272727272727275</c:v>
                </c:pt>
                <c:pt idx="5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7-4C8D-9584-BD88EA950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4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F2-489B-9E79-BFAB0968BB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F2-489B-9E79-BFAB0968BB9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F2-489B-9E79-BFAB0968BB9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F2-489B-9E79-BFAB0968BB9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F2-489B-9E79-BFAB0968BB9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F2-489B-9E79-BFAB0968BB9B}"/>
                </c:ext>
              </c:extLst>
            </c:dLbl>
            <c:dLbl>
              <c:idx val="6"/>
              <c:layout>
                <c:manualLayout>
                  <c:x val="0"/>
                  <c:y val="9.0524959228128598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F2-489B-9E79-BFAB0968BB9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F2-489B-9E79-BFAB0968BB9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F2-489B-9E79-BFAB0968BB9B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Sheet1!$B$2:$B$10</c:f>
              <c:numCache>
                <c:formatCode>#,##0.0</c:formatCode>
                <c:ptCount val="9"/>
                <c:pt idx="0">
                  <c:v>16.363636363636363</c:v>
                </c:pt>
                <c:pt idx="1">
                  <c:v>12.545454545454545</c:v>
                </c:pt>
                <c:pt idx="2">
                  <c:v>12.545454545454545</c:v>
                </c:pt>
                <c:pt idx="3">
                  <c:v>12</c:v>
                </c:pt>
                <c:pt idx="4">
                  <c:v>10.181818181818182</c:v>
                </c:pt>
                <c:pt idx="5">
                  <c:v>7.8181818181818183</c:v>
                </c:pt>
                <c:pt idx="6">
                  <c:v>3.8181818181818183</c:v>
                </c:pt>
                <c:pt idx="7">
                  <c:v>4</c:v>
                </c:pt>
                <c:pt idx="8">
                  <c:v>3.8181818181818183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F-4818-BBAC-3C7B209171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F2-489B-9E79-BFAB0968BB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F2-489B-9E79-BFAB0968BB9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F2-489B-9E79-BFAB0968BB9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F2-489B-9E79-BFAB0968BB9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20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F2-489B-9E79-BFAB0968BB9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F2-489B-9E79-BFAB0968BB9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F2-489B-9E79-BFAB0968BB9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F2-489B-9E79-BFAB0968BB9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F2-489B-9E79-BFAB0968B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Sheet1!$C$2:$C$10</c:f>
              <c:numCache>
                <c:formatCode>#,##0.0</c:formatCode>
                <c:ptCount val="9"/>
                <c:pt idx="0">
                  <c:v>32.18181818181818</c:v>
                </c:pt>
                <c:pt idx="1">
                  <c:v>27.09090909090909</c:v>
                </c:pt>
                <c:pt idx="2">
                  <c:v>23.272727272727273</c:v>
                </c:pt>
                <c:pt idx="3">
                  <c:v>21.818181818181817</c:v>
                </c:pt>
                <c:pt idx="4">
                  <c:v>19.818181818181817</c:v>
                </c:pt>
                <c:pt idx="5">
                  <c:v>15.272727272727273</c:v>
                </c:pt>
                <c:pt idx="6">
                  <c:v>9.454545454545455</c:v>
                </c:pt>
                <c:pt idx="7">
                  <c:v>8.7272727272727266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F-4818-BBAC-3C7B20917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4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63841432083146055"/>
          <c:y val="6.0981440392949039E-2"/>
          <c:w val="0.35031013300927238"/>
          <c:h val="9.987649989021886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BD5-4D22-AA40-489F064EC8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BD5-4D22-AA40-489F064EC82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BD5-4D22-AA40-489F064EC82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BD5-4D22-AA40-489F064EC827}"/>
              </c:ext>
            </c:extLst>
          </c:dPt>
          <c:dPt>
            <c:idx val="4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BD5-4D22-AA40-489F064EC8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dirty="0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D5-4D22-AA40-489F064EC8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D5-4D22-AA40-489F064EC82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5-4D22-AA40-489F064EC8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33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D5-4D22-AA40-489F064EC82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24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D5-4D22-AA40-489F064EC827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2.3636363636363638</c:v>
                </c:pt>
                <c:pt idx="1">
                  <c:v>10.181818181818182</c:v>
                </c:pt>
                <c:pt idx="2">
                  <c:v>30</c:v>
                </c:pt>
                <c:pt idx="3">
                  <c:v>33.272727272727273</c:v>
                </c:pt>
                <c:pt idx="4">
                  <c:v>24.181818181818183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D5-4D22-AA40-489F064EC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59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47-4041-ACF7-33AD178763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7-4041-ACF7-33AD178763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7-4041-ACF7-33AD178763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7-4041-ACF7-33AD178763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7-4041-ACF7-33AD178763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47-4041-ACF7-33AD1787636A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#,##0.0</c:formatCode>
                <c:ptCount val="6"/>
                <c:pt idx="0">
                  <c:v>58.727272727272727</c:v>
                </c:pt>
                <c:pt idx="1">
                  <c:v>11.272727272727273</c:v>
                </c:pt>
                <c:pt idx="2">
                  <c:v>12.181818181818182</c:v>
                </c:pt>
                <c:pt idx="3">
                  <c:v>4.7272727272727275</c:v>
                </c:pt>
                <c:pt idx="4">
                  <c:v>5.8181818181818183</c:v>
                </c:pt>
                <c:pt idx="5">
                  <c:v>7.2727272727272725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A-4F1E-86CE-210BD27BD5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79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47-4041-ACF7-33AD178763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47-4041-ACF7-33AD178763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47-4041-ACF7-33AD178763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47-4041-ACF7-33AD178763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47-4041-ACF7-33AD178763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47-4041-ACF7-33AD17876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Sheet1!$C$2:$C$7</c:f>
              <c:numCache>
                <c:formatCode>#,##0.0</c:formatCode>
                <c:ptCount val="6"/>
                <c:pt idx="0">
                  <c:v>78.545454545454547</c:v>
                </c:pt>
                <c:pt idx="1">
                  <c:v>36.18181818181818</c:v>
                </c:pt>
                <c:pt idx="2">
                  <c:v>32.909090909090907</c:v>
                </c:pt>
                <c:pt idx="3">
                  <c:v>23.454545454545453</c:v>
                </c:pt>
                <c:pt idx="4">
                  <c:v>17.272727272727273</c:v>
                </c:pt>
                <c:pt idx="5">
                  <c:v>11.636363636363637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A-4F1E-86CE-210BD27BD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9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58179869238422821"/>
          <c:y val="6.0981440392949039E-2"/>
          <c:w val="0.40692583348883005"/>
          <c:h val="9.9876499890218864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56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48-48B5-AC26-DC08DC87FB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48-48B5-AC26-DC08DC87FB0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48-48B5-AC26-DC08DC87FB0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48-48B5-AC26-DC08DC87FB0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48-48B5-AC26-DC08DC87FB0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48-48B5-AC26-DC08DC87FB0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48-48B5-AC26-DC08DC87FB0A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55.6237691328949</c:v>
                </c:pt>
                <c:pt idx="1">
                  <c:v>11.471478931344455</c:v>
                </c:pt>
                <c:pt idx="2">
                  <c:v>14.268173417783851</c:v>
                </c:pt>
                <c:pt idx="3">
                  <c:v>9.3036041908735321</c:v>
                </c:pt>
                <c:pt idx="4">
                  <c:v>5.1579325026380909</c:v>
                </c:pt>
                <c:pt idx="5">
                  <c:v>1.944198451937905</c:v>
                </c:pt>
                <c:pt idx="6">
                  <c:v>2.2308433725275139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569-A6BE-FE2C98119B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80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48-48B5-AC26-DC08DC87FB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48-48B5-AC26-DC08DC87FB0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48-48B5-AC26-DC08DC87FB0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48-48B5-AC26-DC08DC87FB0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48-48B5-AC26-DC08DC87FB0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48-48B5-AC26-DC08DC87FB0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48-48B5-AC26-DC08DC87F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Sheet1!$C$2:$C$8</c:f>
              <c:numCache>
                <c:formatCode>#,##0.0</c:formatCode>
                <c:ptCount val="7"/>
                <c:pt idx="0">
                  <c:v>80.212467688499345</c:v>
                </c:pt>
                <c:pt idx="1">
                  <c:v>37.224656086153651</c:v>
                </c:pt>
                <c:pt idx="2">
                  <c:v>33.351666252353191</c:v>
                </c:pt>
                <c:pt idx="3">
                  <c:v>22.401069182297253</c:v>
                </c:pt>
                <c:pt idx="4">
                  <c:v>12.267919113112981</c:v>
                </c:pt>
                <c:pt idx="5">
                  <c:v>7.8319851483567398</c:v>
                </c:pt>
                <c:pt idx="6">
                  <c:v>4.7660380772893287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569-A6BE-FE2C9811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10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57595509377942655"/>
          <c:y val="0.15777644691972317"/>
          <c:w val="0.41276937982407391"/>
          <c:h val="9.9876499890218864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2E-46CC-A51A-28FB47397B11}"/>
                </c:ext>
              </c:extLst>
            </c:dLbl>
            <c:dLbl>
              <c:idx val="1"/>
              <c:layout>
                <c:manualLayout>
                  <c:x val="-4.8772734027276383E-17"/>
                  <c:y val="7.445769732828797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2E-46CC-A51A-28FB47397B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2E-46CC-A51A-28FB47397B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2E-46CC-A51A-28FB47397B11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12.958939577813641</c:v>
                </c:pt>
                <c:pt idx="1">
                  <c:v>49.916067767635283</c:v>
                </c:pt>
                <c:pt idx="2">
                  <c:v>32.68855959798158</c:v>
                </c:pt>
                <c:pt idx="3">
                  <c:v>4.4364330565697871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8-414D-BA26-9447BFD6D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2F-4E28-A05D-A82793A175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2F-4E28-A05D-A82793A175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2F-4E28-A05D-A82793A175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F-4E28-A05D-A82793A175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2F-4E28-A05D-A82793A175B8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36.185378767699909</c:v>
                </c:pt>
                <c:pt idx="1">
                  <c:v>26.336821827506487</c:v>
                </c:pt>
                <c:pt idx="2">
                  <c:v>18.116023679808841</c:v>
                </c:pt>
                <c:pt idx="3">
                  <c:v>18.068296882454714</c:v>
                </c:pt>
                <c:pt idx="4">
                  <c:v>1.2934788425302801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A-4F41-B869-96C00D4B3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89392479641349E-2"/>
          <c:y val="8.789643227442176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23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FF-40A1-8F15-ADCC9ECFD7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FF-40A1-8F15-ADCC9ECFD7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FF-40A1-8F15-ADCC9ECFD7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FF-40A1-8F15-ADCC9ECFD77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FF-40A1-8F15-ADCC9ECFD77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FF-40A1-8F15-ADCC9ECFD77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FF-40A1-8F15-ADCC9ECFD77D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###0.0</c:formatCode>
                <c:ptCount val="7"/>
                <c:pt idx="0">
                  <c:v>22.864578084533775</c:v>
                </c:pt>
                <c:pt idx="1">
                  <c:v>18.702188791677042</c:v>
                </c:pt>
                <c:pt idx="2">
                  <c:v>15.50287930997488</c:v>
                </c:pt>
                <c:pt idx="3">
                  <c:v>14.438609773895999</c:v>
                </c:pt>
                <c:pt idx="4">
                  <c:v>9.9262481148227817</c:v>
                </c:pt>
                <c:pt idx="5">
                  <c:v>8.2302296083890862</c:v>
                </c:pt>
                <c:pt idx="6">
                  <c:v>7.7432888698643039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E-4599-8D7C-BF39E1476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FF-40A1-8F15-ADCC9ECFD7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FF-40A1-8F15-ADCC9ECFD7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FF-40A1-8F15-ADCC9ECFD7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FF-40A1-8F15-ADCC9ECFD77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FF-40A1-8F15-ADCC9ECFD77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FF-40A1-8F15-ADCC9ECFD77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FF-40A1-8F15-ADCC9ECFD7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Sheet1!$C$2:$C$8</c:f>
              <c:numCache>
                <c:formatCode>###0.0</c:formatCode>
                <c:ptCount val="7"/>
                <c:pt idx="0">
                  <c:v>41.536285933709692</c:v>
                </c:pt>
                <c:pt idx="1">
                  <c:v>37.3738227409155</c:v>
                </c:pt>
                <c:pt idx="2">
                  <c:v>31.856239258369978</c:v>
                </c:pt>
                <c:pt idx="3">
                  <c:v>27.788164323247077</c:v>
                </c:pt>
                <c:pt idx="4">
                  <c:v>21.531799251786023</c:v>
                </c:pt>
                <c:pt idx="5">
                  <c:v>20.81374417131692</c:v>
                </c:pt>
                <c:pt idx="6">
                  <c:v>15.929066460623101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8E-4599-8D7C-BF39E1476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67584769990831162"/>
          <c:y val="0.17469505322406226"/>
          <c:w val="0.3061499251876395"/>
          <c:h val="9.9622640182005104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EE1-462C-A27C-E94E31E490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EE1-462C-A27C-E94E31E4901F}"/>
              </c:ext>
            </c:extLst>
          </c:dPt>
          <c:dPt>
            <c:idx val="2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EE1-462C-A27C-E94E31E4901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E1-462C-A27C-E94E31E490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41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1-462C-A27C-E94E31E490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E1-462C-A27C-E94E31E4901F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Sheet1!$B$3:$B$5</c:f>
              <c:numCache>
                <c:formatCode>#,##0.0</c:formatCode>
                <c:ptCount val="3"/>
                <c:pt idx="0">
                  <c:v>47.6</c:v>
                </c:pt>
                <c:pt idx="1">
                  <c:v>41.4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E1-462C-A27C-E94E31E49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62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A2-42BA-BBC2-36AE303741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53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A2-42BA-BBC2-36AE303741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A2-42BA-BBC2-36AE303741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A2-42BA-BBC2-36AE303741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A2-42BA-BBC2-36AE3037415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A2-42BA-BBC2-36AE3037415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A2-42BA-BBC2-36AE30374156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62.062895255810702</c:v>
                </c:pt>
                <c:pt idx="1">
                  <c:v>52.840383661757556</c:v>
                </c:pt>
                <c:pt idx="2">
                  <c:v>33.291842648207357</c:v>
                </c:pt>
                <c:pt idx="3">
                  <c:v>22.094801867736344</c:v>
                </c:pt>
                <c:pt idx="4">
                  <c:v>15.933252040232425</c:v>
                </c:pt>
                <c:pt idx="5">
                  <c:v>5.2286511197668037</c:v>
                </c:pt>
                <c:pt idx="6">
                  <c:v>4.0081300325819065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D-4EE2-9E07-6A0B1DC03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0.12220303107272881"/>
          <c:w val="0.96152745046978694"/>
          <c:h val="0.847113481782519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매우 그렇다</c:v>
                </c:pt>
              </c:strCache>
            </c:strRef>
          </c:tx>
          <c:spPr>
            <a:solidFill>
              <a:srgbClr val="1E66B0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57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CA-4BDE-ACF1-55368DDEBC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A-4BDE-ACF1-55368DDEBC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CA-4BDE-ACF1-55368DDEBC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30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CA-4BDE-ACF1-55368DDEBC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 dirty="0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CA-4BDE-ACF1-55368DDEBC45}"/>
                </c:ext>
              </c:extLst>
            </c:dLbl>
            <c:dLbl>
              <c:idx val="5"/>
              <c:layout>
                <c:manualLayout>
                  <c:x val="-3.2227357816689135E-4"/>
                  <c:y val="2.2861119195870345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520275936956716E-2"/>
                      <c:h val="4.89189431938716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636-4CBD-838C-F4A1C1A3F4FA}"/>
                </c:ext>
              </c:extLst>
            </c:dLbl>
            <c:dLbl>
              <c:idx val="6"/>
              <c:layout>
                <c:manualLayout>
                  <c:x val="2.3831815150952944E-3"/>
                  <c:y val="1.7999463992726103E-7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36-4CBD-838C-F4A1C1A3F4FA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###0.0</c:formatCode>
                <c:ptCount val="7"/>
                <c:pt idx="0">
                  <c:v>57.427595543736402</c:v>
                </c:pt>
                <c:pt idx="1">
                  <c:v>37.137588568678702</c:v>
                </c:pt>
                <c:pt idx="2">
                  <c:v>22.891510383739227</c:v>
                </c:pt>
                <c:pt idx="3">
                  <c:v>29.711682041738662</c:v>
                </c:pt>
                <c:pt idx="4">
                  <c:v>16.647701692981219</c:v>
                </c:pt>
                <c:pt idx="5">
                  <c:v>2.5043516073184771</c:v>
                </c:pt>
                <c:pt idx="6">
                  <c:v>2.1418755718123279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36-4CBD-838C-F4A1C1A3F4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약간 그렇다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29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CA-4BDE-ACF1-55368DDEBC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41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CA-4BDE-ACF1-55368DDEBC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CA-4BDE-ACF1-55368DDEBC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31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CA-4BDE-ACF1-55368DDEBC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35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CA-4BDE-ACF1-55368DDEBC45}"/>
                </c:ext>
              </c:extLst>
            </c:dLbl>
            <c:dLbl>
              <c:idx val="5"/>
              <c:layout>
                <c:manualLayout>
                  <c:x val="1.902949571836346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36-4CBD-838C-F4A1C1A3F4FA}"/>
                </c:ext>
              </c:extLst>
            </c:dLbl>
            <c:dLbl>
              <c:idx val="6"/>
              <c:layout>
                <c:manualLayout>
                  <c:x val="1.1417697431018078E-2"/>
                  <c:y val="1.0513618091784253E-16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36-4CBD-838C-F4A1C1A3F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Sheet1!$C$2:$C$8</c:f>
              <c:numCache>
                <c:formatCode>###0.0</c:formatCode>
                <c:ptCount val="7"/>
                <c:pt idx="0">
                  <c:v>28.847961265329129</c:v>
                </c:pt>
                <c:pt idx="1">
                  <c:v>40.707686845012105</c:v>
                </c:pt>
                <c:pt idx="2">
                  <c:v>38.995052489653624</c:v>
                </c:pt>
                <c:pt idx="3">
                  <c:v>31.383499697492439</c:v>
                </c:pt>
                <c:pt idx="4">
                  <c:v>34.691285878383979</c:v>
                </c:pt>
                <c:pt idx="5">
                  <c:v>9.6236388591065438</c:v>
                </c:pt>
                <c:pt idx="6">
                  <c:v>7.5624362190313805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36-4CBD-838C-F4A1C1A3F4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별로 그렇지 않다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CA-4BDE-ACF1-55368DDEBC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CA-4BDE-ACF1-55368DDEBC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CA-4BDE-ACF1-55368DDEBC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CA-4BDE-ACF1-55368DDEBC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28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CA-4BDE-ACF1-55368DDEBC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CA-4BDE-ACF1-55368DDEBC4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CA-4BDE-ACF1-55368DDEB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Sheet1!$D$2:$D$8</c:f>
              <c:numCache>
                <c:formatCode>###0.0</c:formatCode>
                <c:ptCount val="7"/>
                <c:pt idx="0">
                  <c:v>9.3476489468694233</c:v>
                </c:pt>
                <c:pt idx="1">
                  <c:v>16.582016395204619</c:v>
                </c:pt>
                <c:pt idx="2">
                  <c:v>30.865011929870544</c:v>
                </c:pt>
                <c:pt idx="3">
                  <c:v>26.226971554130664</c:v>
                </c:pt>
                <c:pt idx="4">
                  <c:v>28.031517912495158</c:v>
                </c:pt>
                <c:pt idx="5">
                  <c:v>26.165913484537544</c:v>
                </c:pt>
                <c:pt idx="6">
                  <c:v>20.610596965525481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36-4CBD-838C-F4A1C1A3F4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전혀 그렇지 않다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CA-4BDE-ACF1-55368DDEBC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8CA-4BDE-ACF1-55368DDEBC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8CA-4BDE-ACF1-55368DDEBC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8CA-4BDE-ACF1-55368DDEBC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8CA-4BDE-ACF1-55368DDEBC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62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8CA-4BDE-ACF1-55368DDEBC4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70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8CA-4BDE-ACF1-55368DDEB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Sheet1!$E$2:$E$8</c:f>
              <c:numCache>
                <c:formatCode>###0.0</c:formatCode>
                <c:ptCount val="7"/>
                <c:pt idx="0">
                  <c:v>4.3767942440643495</c:v>
                </c:pt>
                <c:pt idx="1">
                  <c:v>5.5727081911038576</c:v>
                </c:pt>
                <c:pt idx="2">
                  <c:v>7.24842519673585</c:v>
                </c:pt>
                <c:pt idx="3">
                  <c:v>12.677846706637453</c:v>
                </c:pt>
                <c:pt idx="4">
                  <c:v>20.629494516138919</c:v>
                </c:pt>
                <c:pt idx="5">
                  <c:v>61.706096049036759</c:v>
                </c:pt>
                <c:pt idx="6">
                  <c:v>69.685091243630211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36-4CBD-838C-F4A1C1A3F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344778400"/>
        <c:axId val="344775656"/>
      </c:barChart>
      <c:catAx>
        <c:axId val="344778400"/>
        <c:scaling>
          <c:orientation val="maxMin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noMultiLvlLbl val="0"/>
      </c:catAx>
      <c:valAx>
        <c:axId val="344775656"/>
        <c:scaling>
          <c:orientation val="minMax"/>
          <c:max val="100"/>
          <c:min val="0"/>
        </c:scaling>
        <c:delete val="0"/>
        <c:axPos val="t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2.2429698999448605E-2"/>
          <c:y val="2.0214259125099776E-2"/>
          <c:w val="0.96154618398675429"/>
          <c:h val="3.2652160415431938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0.18039088027772543"/>
          <c:w val="0.96152745046978694"/>
          <c:h val="0.788925541889027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매우 그렇다</c:v>
                </c:pt>
              </c:strCache>
            </c:strRef>
          </c:tx>
          <c:spPr>
            <a:solidFill>
              <a:srgbClr val="1E66B0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CD-42E9-9A3A-087AC4F7A5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CD-42E9-9A3A-087AC4F7A5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CD-42E9-9A3A-087AC4F7A5C7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Sheet1!$B$2:$B$4</c:f>
              <c:numCache>
                <c:formatCode>###0.0</c:formatCode>
                <c:ptCount val="3"/>
                <c:pt idx="0">
                  <c:v>42.828316291071985</c:v>
                </c:pt>
                <c:pt idx="1">
                  <c:v>15.542065237488986</c:v>
                </c:pt>
                <c:pt idx="2">
                  <c:v>9.5867256427754448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7-4589-958D-B9DE54BE65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약간 그렇다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CD-42E9-9A3A-087AC4F7A5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CD-42E9-9A3A-087AC4F7A5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CD-42E9-9A3A-087AC4F7A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Sheet1!$C$2:$C$4</c:f>
              <c:numCache>
                <c:formatCode>###0.0</c:formatCode>
                <c:ptCount val="3"/>
                <c:pt idx="0">
                  <c:v>32.55224103114805</c:v>
                </c:pt>
                <c:pt idx="1">
                  <c:v>32.122941796277878</c:v>
                </c:pt>
                <c:pt idx="2">
                  <c:v>37.964176405637524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C7-4589-958D-B9DE54BE65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별로 그렇지 않다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CD-42E9-9A3A-087AC4F7A5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CD-42E9-9A3A-087AC4F7A5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CD-42E9-9A3A-087AC4F7A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Sheet1!$D$2:$D$4</c:f>
              <c:numCache>
                <c:formatCode>###0.0</c:formatCode>
                <c:ptCount val="3"/>
                <c:pt idx="0">
                  <c:v>13.547176299686509</c:v>
                </c:pt>
                <c:pt idx="1">
                  <c:v>33.729826393308443</c:v>
                </c:pt>
                <c:pt idx="2">
                  <c:v>27.356043022609729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C7-4589-958D-B9DE54BE65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전혀 그렇지 않다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CD-42E9-9A3A-087AC4F7A5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CD-42E9-9A3A-087AC4F7A5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CD-42E9-9A3A-087AC4F7A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Sheet1!$E$2:$E$4</c:f>
              <c:numCache>
                <c:formatCode>###0.0</c:formatCode>
                <c:ptCount val="3"/>
                <c:pt idx="0">
                  <c:v>6.8889442587723755</c:v>
                </c:pt>
                <c:pt idx="1">
                  <c:v>13.848664206445447</c:v>
                </c:pt>
                <c:pt idx="2">
                  <c:v>19.185119166285318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C7-4589-958D-B9DE54BE656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잘 모르겠다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CD-42E9-9A3A-087AC4F7A5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CD-42E9-9A3A-087AC4F7A5C7}"/>
                </c:ext>
              </c:extLst>
            </c:dLbl>
            <c:dLbl>
              <c:idx val="2"/>
              <c:layout>
                <c:manualLayout>
                  <c:x val="3.2505372024622691E-3"/>
                  <c:y val="1.7192177078048531E-7"/>
                </c:manualLayout>
              </c:layout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CD-42E9-9A3A-087AC4F7A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Sheet1!$F$2:$F$4</c:f>
              <c:numCache>
                <c:formatCode>###0.0</c:formatCode>
                <c:ptCount val="3"/>
                <c:pt idx="0">
                  <c:v>4.1833221193204198</c:v>
                </c:pt>
                <c:pt idx="1">
                  <c:v>4.7565023664785455</c:v>
                </c:pt>
                <c:pt idx="2">
                  <c:v>5.907935762691233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C7-4589-958D-B9DE54BE6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4778400"/>
        <c:axId val="344775656"/>
      </c:barChart>
      <c:catAx>
        <c:axId val="344778400"/>
        <c:scaling>
          <c:orientation val="maxMin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noMultiLvlLbl val="0"/>
      </c:catAx>
      <c:valAx>
        <c:axId val="344775656"/>
        <c:scaling>
          <c:orientation val="minMax"/>
          <c:max val="100"/>
          <c:min val="0"/>
        </c:scaling>
        <c:delete val="0"/>
        <c:axPos val="t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1.9179193285772257E-2"/>
          <c:y val="7.6982786676544152E-2"/>
          <c:w val="0.95583733527124515"/>
          <c:h val="8.493193359212145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4F1-44EB-9F0B-817393B66BA5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4F1-44EB-9F0B-817393B66BA5}"/>
              </c:ext>
            </c:extLst>
          </c:dPt>
          <c:cat>
            <c:strRef>
              <c:f>Sheet1!$A$2:$A$3</c:f>
              <c:strCache>
                <c:ptCount val="2"/>
                <c:pt idx="0">
                  <c:v>지금처럼 계속 하고 싶다</c:v>
                </c:pt>
                <c:pt idx="1">
                  <c:v>지금보다 더 하고 싶다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>
                  <c:v>8.1999999999999993</c:v>
                </c:pt>
                <c:pt idx="1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1-44EB-9F0B-817393B66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5"/>
        <c:holeSize val="4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7F0-443F-94D8-7F2F373F5FA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7F0-443F-94D8-7F2F373F5FA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F0-443F-94D8-7F2F373F5F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63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BA-4741-9211-C9E097949B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F0-443F-94D8-7F2F373F5FA9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Sheet1!$B$2:$B$4</c:f>
              <c:numCache>
                <c:formatCode>###0.0</c:formatCode>
                <c:ptCount val="3"/>
                <c:pt idx="0">
                  <c:v>21.4</c:v>
                </c:pt>
                <c:pt idx="1">
                  <c:v>62.8</c:v>
                </c:pt>
                <c:pt idx="2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0-443F-94D8-7F2F373F5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4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241-4957-A511-200DED22A373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241-4957-A511-200DED22A373}"/>
              </c:ext>
            </c:extLst>
          </c:dPt>
          <c:cat>
            <c:strRef>
              <c:f>Sheet1!$A$2:$A$3</c:f>
              <c:strCache>
                <c:ptCount val="2"/>
                <c:pt idx="0">
                  <c:v>지금처럼 계속 하고 싶다</c:v>
                </c:pt>
                <c:pt idx="1">
                  <c:v>지금보다 더 하고 싶다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>
                  <c:v>71.212121212121218</c:v>
                </c:pt>
                <c:pt idx="1">
                  <c:v>28.787878787878789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41-4957-A511-200DED22A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  <c:holeSize val="4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이단교회 신자</c:v>
                </c:pt>
              </c:strCache>
            </c:strRef>
          </c:tx>
          <c:spPr>
            <a:solidFill>
              <a:srgbClr val="F57B1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20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22-401D-95B5-404DC30296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22-401D-95B5-404DC30296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22-401D-95B5-404DC30296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22-401D-95B5-404DC30296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20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22-401D-95B5-404DC30296AA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###0.0</c:formatCode>
                <c:ptCount val="5"/>
                <c:pt idx="0">
                  <c:v>19.899999999999999</c:v>
                </c:pt>
                <c:pt idx="1">
                  <c:v>34.700000000000003</c:v>
                </c:pt>
                <c:pt idx="2">
                  <c:v>16.100000000000001</c:v>
                </c:pt>
                <c:pt idx="3">
                  <c:v>9.1999999999999993</c:v>
                </c:pt>
                <c:pt idx="4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8-4B5E-A193-557E0285A6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일반 개신교인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22-401D-95B5-404DC30296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45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22-401D-95B5-404DC30296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22-401D-95B5-404DC30296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22-401D-95B5-404DC30296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22-401D-95B5-404DC3029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Sheet1!$C$2:$C$6</c:f>
              <c:numCache>
                <c:formatCode>###0.0</c:formatCode>
                <c:ptCount val="5"/>
                <c:pt idx="0">
                  <c:v>36.170228753501974</c:v>
                </c:pt>
                <c:pt idx="1">
                  <c:v>44.929301004376129</c:v>
                </c:pt>
                <c:pt idx="2">
                  <c:v>7.7867030697751698</c:v>
                </c:pt>
                <c:pt idx="3">
                  <c:v>5.3566156336082464</c:v>
                </c:pt>
                <c:pt idx="4">
                  <c:v>5.1112700262535524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F8-4B5E-A193-557E0285A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50291310055592642"/>
          <c:y val="0.17916663409498945"/>
          <c:w val="0.47977778524140025"/>
          <c:h val="0.10556298189796466"/>
        </c:manualLayout>
      </c:layout>
      <c:overlay val="0"/>
      <c:txPr>
        <a:bodyPr/>
        <a:lstStyle/>
        <a:p>
          <a:pPr>
            <a:defRPr sz="18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0.17671705350489364"/>
          <c:w val="0.96152745046978694"/>
          <c:h val="0.79259925862818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있다</c:v>
                </c:pt>
              </c:strCache>
            </c:strRef>
          </c:tx>
          <c:spPr>
            <a:solidFill>
              <a:srgbClr val="1E66B0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4E-420B-A99F-AD7D5180E7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4E-420B-A99F-AD7D5180E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Sheet1!$B$2:$B$3</c:f>
              <c:numCache>
                <c:formatCode>#,##0.0</c:formatCode>
                <c:ptCount val="2"/>
                <c:pt idx="0">
                  <c:v>38.700000000000003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7-4B24-9763-FCACD52486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전도는 했지만 출석시키지는 못했다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4E-420B-A99F-AD7D5180E7D9}"/>
                </c:ext>
              </c:extLst>
            </c:dLbl>
            <c:dLbl>
              <c:idx val="1"/>
              <c:layout>
                <c:manualLayout>
                  <c:x val="7.759697445119607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87-4B24-9763-FCACD5248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Sheet1!$C$2:$C$3</c:f>
              <c:numCache>
                <c:formatCode>#,##0.0</c:formatCode>
                <c:ptCount val="2"/>
                <c:pt idx="0">
                  <c:v>45.5</c:v>
                </c:pt>
                <c:pt idx="1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87-4B24-9763-FCACD52486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없다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4E-420B-A99F-AD7D5180E7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54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4E-420B-A99F-AD7D5180E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Sheet1!$D$2:$D$3</c:f>
              <c:numCache>
                <c:formatCode>#,##0.0</c:formatCode>
                <c:ptCount val="2"/>
                <c:pt idx="0">
                  <c:v>15.8</c:v>
                </c:pt>
                <c:pt idx="1">
                  <c:v>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87-4B24-9763-FCACD5248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serLines>
          <c:spPr>
            <a:ln>
              <a:solidFill>
                <a:srgbClr val="A6A6A6"/>
              </a:solidFill>
              <a:prstDash val="sysDot"/>
            </a:ln>
          </c:spPr>
        </c:serLines>
        <c:axId val="344778400"/>
        <c:axId val="344775656"/>
      </c:barChart>
      <c:catAx>
        <c:axId val="344778400"/>
        <c:scaling>
          <c:orientation val="maxMin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noMultiLvlLbl val="0"/>
      </c:catAx>
      <c:valAx>
        <c:axId val="344775656"/>
        <c:scaling>
          <c:orientation val="minMax"/>
          <c:max val="100"/>
          <c:min val="0"/>
        </c:scaling>
        <c:delete val="0"/>
        <c:axPos val="t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4.8089931174723363E-2"/>
          <c:y val="6.9094330610408108E-2"/>
          <c:w val="0.91410832276943388"/>
          <c:h val="0.1009829404624004"/>
        </c:manualLayout>
      </c:layout>
      <c:overlay val="0"/>
      <c:txPr>
        <a:bodyPr/>
        <a:lstStyle/>
        <a:p>
          <a:pPr>
            <a:defRPr sz="1800">
              <a:latin typeface="+mn-ea"/>
              <a:ea typeface="+mn-ea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이단교회 신자</c:v>
                </c:pt>
              </c:strCache>
            </c:strRef>
          </c:tx>
          <c:spPr>
            <a:solidFill>
              <a:srgbClr val="F57B1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4692417120862858E-3"/>
                  <c:y val="1.6546412034322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5B-454C-989C-478F924EBC1D}"/>
                </c:ext>
              </c:extLst>
            </c:dLbl>
            <c:dLbl>
              <c:idx val="3"/>
              <c:layout>
                <c:manualLayout>
                  <c:x val="-3.4692417120863067E-3"/>
                  <c:y val="-1.98556944411872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5B-454C-989C-478F924EBC1D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Sheet1!$B$2:$B$11</c:f>
              <c:numCache>
                <c:formatCode>###0.0</c:formatCode>
                <c:ptCount val="10"/>
                <c:pt idx="0">
                  <c:v>34.496759814092428</c:v>
                </c:pt>
                <c:pt idx="1">
                  <c:v>12.710528487745032</c:v>
                </c:pt>
                <c:pt idx="2">
                  <c:v>21.253563966135395</c:v>
                </c:pt>
                <c:pt idx="3">
                  <c:v>16.400636049014235</c:v>
                </c:pt>
                <c:pt idx="4">
                  <c:v>16.87431299789365</c:v>
                </c:pt>
                <c:pt idx="5">
                  <c:v>23.097321258223037</c:v>
                </c:pt>
                <c:pt idx="6">
                  <c:v>16.364070103999392</c:v>
                </c:pt>
                <c:pt idx="7">
                  <c:v>21.384722116210334</c:v>
                </c:pt>
                <c:pt idx="8">
                  <c:v>10.58003149898302</c:v>
                </c:pt>
                <c:pt idx="9">
                  <c:v>17.528535294973892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5B-454C-989C-478F924EBC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일반 개신교인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1564139040287549E-3"/>
                  <c:y val="-2.6474259254916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5B-454C-989C-478F924EBC1D}"/>
                </c:ext>
              </c:extLst>
            </c:dLbl>
            <c:dLbl>
              <c:idx val="3"/>
              <c:layout>
                <c:manualLayout>
                  <c:x val="4.2401353323669164E-17"/>
                  <c:y val="1.323712962745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5B-454C-989C-478F924EB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Sheet1!$C$2:$C$11</c:f>
              <c:numCache>
                <c:formatCode>###0.0</c:formatCode>
                <c:ptCount val="10"/>
                <c:pt idx="0">
                  <c:v>17.266126792470416</c:v>
                </c:pt>
                <c:pt idx="1">
                  <c:v>13.631438419626079</c:v>
                </c:pt>
                <c:pt idx="2">
                  <c:v>12.230957272415869</c:v>
                </c:pt>
                <c:pt idx="3">
                  <c:v>12.990372327398751</c:v>
                </c:pt>
                <c:pt idx="4">
                  <c:v>11.036044026726035</c:v>
                </c:pt>
                <c:pt idx="5">
                  <c:v>8.1320087944708082</c:v>
                </c:pt>
                <c:pt idx="6">
                  <c:v>8.3747102650437473</c:v>
                </c:pt>
                <c:pt idx="7">
                  <c:v>7.6463885444518445</c:v>
                </c:pt>
                <c:pt idx="8">
                  <c:v>7.2534585680998385</c:v>
                </c:pt>
                <c:pt idx="9">
                  <c:v>35.632106131096094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5B-454C-989C-478F924EB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26333766366329892"/>
          <c:y val="2.3630360972355765E-2"/>
          <c:w val="0.47977778524140025"/>
          <c:h val="0.10556298189796466"/>
        </c:manualLayout>
      </c:layout>
      <c:overlay val="0"/>
      <c:txPr>
        <a:bodyPr/>
        <a:lstStyle/>
        <a:p>
          <a:pPr>
            <a:defRPr sz="18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9B6-4A69-8CC8-381D045D7B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9B6-4A69-8CC8-381D045D7BC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9B6-4A69-8CC8-381D045D7BC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9B6-4A69-8CC8-381D045D7BC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B6-4A69-8CC8-381D045D7BC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B6-4A69-8CC8-381D045D7B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B6-4A69-8CC8-381D045D7B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B6-4A69-8CC8-381D045D7BCC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###0.0</c:formatCode>
                <c:ptCount val="4"/>
                <c:pt idx="0">
                  <c:v>4.0760710235716378</c:v>
                </c:pt>
                <c:pt idx="1">
                  <c:v>32.105417667900376</c:v>
                </c:pt>
                <c:pt idx="2">
                  <c:v>40.06930211957755</c:v>
                </c:pt>
                <c:pt idx="3">
                  <c:v>23.749209188949958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B6-4A69-8CC8-381D045D7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0.17671705350489364"/>
          <c:w val="0.96152745046978694"/>
          <c:h val="0.79259925862818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계속 다니고 싶다</c:v>
                </c:pt>
              </c:strCache>
            </c:strRef>
          </c:tx>
          <c:spPr>
            <a:solidFill>
              <a:srgbClr val="1E66B0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73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98-4939-8525-D773A2ADE3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83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98-4939-8525-D773A2ADE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Sheet1!$B$2:$B$3</c:f>
              <c:numCache>
                <c:formatCode>###0.0</c:formatCode>
                <c:ptCount val="2"/>
                <c:pt idx="0">
                  <c:v>73.397494114014165</c:v>
                </c:pt>
                <c:pt idx="1">
                  <c:v>82.57079343239505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6-4084-825B-857654BD46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다른 교회로 옮기고 싶다</c:v>
                </c:pt>
              </c:strCache>
            </c:strRef>
          </c:tx>
          <c:spPr>
            <a:solidFill>
              <a:srgbClr val="F57B17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altLang="ko-KR" dirty="0"/>
                      <a:t>23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C6-4084-825B-857654BD46DD}"/>
                </c:ext>
              </c:extLst>
            </c:dLbl>
            <c:dLbl>
              <c:idx val="1"/>
              <c:layout>
                <c:manualLayout>
                  <c:x val="-1.1504684240396449E-2"/>
                  <c:y val="-8.5594767705847695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altLang="ko-KR" dirty="0"/>
                      <a:t>15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C6-4084-825B-857654BD4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Sheet1!$C$2:$C$3</c:f>
              <c:numCache>
                <c:formatCode>###0.0</c:formatCode>
                <c:ptCount val="2"/>
                <c:pt idx="0">
                  <c:v>23.082886098421739</c:v>
                </c:pt>
                <c:pt idx="1">
                  <c:v>15.354565742861878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C6-4084-825B-857654BD46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기독교 신앙을 버리고 싶다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98-4939-8525-D773A2ADE3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98-4939-8525-D773A2ADE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Sheet1!$D$2:$D$3</c:f>
              <c:numCache>
                <c:formatCode>###0.0</c:formatCode>
                <c:ptCount val="2"/>
                <c:pt idx="0">
                  <c:v>3.5196197875641091</c:v>
                </c:pt>
                <c:pt idx="1">
                  <c:v>2.0746408247429673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C6-4084-825B-857654BD4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serLines>
          <c:spPr>
            <a:ln>
              <a:solidFill>
                <a:srgbClr val="A6A6A6"/>
              </a:solidFill>
              <a:prstDash val="sysDot"/>
            </a:ln>
          </c:spPr>
        </c:serLines>
        <c:axId val="344778400"/>
        <c:axId val="344775656"/>
      </c:barChart>
      <c:catAx>
        <c:axId val="344778400"/>
        <c:scaling>
          <c:orientation val="maxMin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noMultiLvlLbl val="0"/>
      </c:catAx>
      <c:valAx>
        <c:axId val="344775656"/>
        <c:scaling>
          <c:orientation val="minMax"/>
          <c:max val="100"/>
          <c:min val="0"/>
        </c:scaling>
        <c:delete val="0"/>
        <c:axPos val="t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4.8089931174723363E-2"/>
          <c:y val="6.9094330610408108E-2"/>
          <c:w val="0.90554949163862064"/>
          <c:h val="0.22177824938502211"/>
        </c:manualLayout>
      </c:layout>
      <c:overlay val="0"/>
      <c:txPr>
        <a:bodyPr/>
        <a:lstStyle/>
        <a:p>
          <a:pPr>
            <a:defRPr sz="1800">
              <a:latin typeface="+mn-ea"/>
              <a:ea typeface="+mn-ea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0"/>
          <c:w val="0.96152745046978694"/>
          <c:h val="0.97076919784729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1-4426-8731-490C7ECCFC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1-4426-8731-490C7ECCFC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21-4426-8731-490C7ECCFC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21-4426-8731-490C7ECCFC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21-4426-8731-490C7ECCFC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21-4426-8731-490C7ECCFCDD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###0.0</c:formatCode>
                <c:ptCount val="6"/>
                <c:pt idx="0">
                  <c:v>45.465409337503111</c:v>
                </c:pt>
                <c:pt idx="1">
                  <c:v>20.498656509735337</c:v>
                </c:pt>
                <c:pt idx="2">
                  <c:v>16.481307232763129</c:v>
                </c:pt>
                <c:pt idx="3">
                  <c:v>6.2018803693279629</c:v>
                </c:pt>
                <c:pt idx="4">
                  <c:v>5.2449451775964588</c:v>
                </c:pt>
                <c:pt idx="5">
                  <c:v>2.9934932273637265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1-4D6D-BC74-4DECC2DBB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2021.06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76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4-4ACE-B8A3-FFCB65FA74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4-4ACE-B8A3-FFCB65FA74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4-4ACE-B8A3-FFCB65FA74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4-4ACE-B8A3-FFCB65FA744A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75.599999999999994</c:v>
                </c:pt>
                <c:pt idx="1">
                  <c:v>12.9</c:v>
                </c:pt>
                <c:pt idx="2">
                  <c:v>3.4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E-4309-8858-DBC43FDE62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4-4ACE-B8A3-FFCB65FA74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4-4ACE-B8A3-FFCB65FA74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4-4ACE-B8A3-FFCB65FA74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4-4ACE-B8A3-FFCB65FA7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57.3</c:v>
                </c:pt>
                <c:pt idx="1">
                  <c:v>24.5</c:v>
                </c:pt>
                <c:pt idx="2">
                  <c:v>4.3</c:v>
                </c:pt>
                <c:pt idx="3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6E-4309-8858-DBC43FDE62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2023.05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46E-4309-8858-DBC43FDE62A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46E-4309-8858-DBC43FDE62A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46E-4309-8858-DBC43FDE62A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46E-4309-8858-DBC43FDE62A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6E-4309-8858-DBC43FDE62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6E-4309-8858-DBC43FDE62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6E-4309-8858-DBC43FDE62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6E-4309-8858-DBC43FDE62AA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Sheet1!$D$2:$D$5</c:f>
              <c:numCache>
                <c:formatCode>###0.0</c:formatCode>
                <c:ptCount val="4"/>
                <c:pt idx="0">
                  <c:v>49.003518802804848</c:v>
                </c:pt>
                <c:pt idx="1">
                  <c:v>24.621893768399904</c:v>
                </c:pt>
                <c:pt idx="2">
                  <c:v>11.996593986795975</c:v>
                </c:pt>
                <c:pt idx="3">
                  <c:v>14.377993441999251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6E-4309-8858-DBC43FDE6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t"/>
      <c:layout>
        <c:manualLayout>
          <c:xMode val="edge"/>
          <c:yMode val="edge"/>
          <c:x val="0.55991853851776596"/>
          <c:y val="0.20103578278637704"/>
          <c:w val="0.41201291268439816"/>
          <c:h val="0.10777575803945261"/>
        </c:manualLayout>
      </c:layout>
      <c:overlay val="0"/>
      <c:txPr>
        <a:bodyPr/>
        <a:lstStyle/>
        <a:p>
          <a:pPr>
            <a:defRPr sz="1600" b="1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2557668805713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F5-4E20-9634-846399A8DD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15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F5-4E20-9634-846399A8DD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F5-4E20-9634-846399A8DD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F5-4E20-9634-846399A8DD7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F5-4E20-9634-846399A8DD7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F5-4E20-9634-846399A8DD7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F5-4E20-9634-846399A8DD7F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###0.0</c:formatCode>
                <c:ptCount val="7"/>
                <c:pt idx="0">
                  <c:v>10.4</c:v>
                </c:pt>
                <c:pt idx="1">
                  <c:v>14.9</c:v>
                </c:pt>
                <c:pt idx="2">
                  <c:v>31.3</c:v>
                </c:pt>
                <c:pt idx="3">
                  <c:v>10.6</c:v>
                </c:pt>
                <c:pt idx="4" formatCode="#,##0.0">
                  <c:v>6.4</c:v>
                </c:pt>
                <c:pt idx="5" formatCode="#,##0.0">
                  <c:v>7.9</c:v>
                </c:pt>
                <c:pt idx="6" formatCode="#,##0.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A-401C-B2DC-E7D415DFB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45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901-43C2-A878-DFA6A32AC4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901-43C2-A878-DFA6A32AC4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901-43C2-A878-DFA6A32AC4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901-43C2-A878-DFA6A32AC4A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901-43C2-A878-DFA6A32AC4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1-43C2-A878-DFA6A32AC4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56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1-43C2-A878-DFA6A32AC4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1-43C2-A878-DFA6A32AC4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01-43C2-A878-DFA6A32AC4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01-43C2-A878-DFA6A32AC4AF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###0.0</c:formatCode>
                <c:ptCount val="5"/>
                <c:pt idx="0">
                  <c:v>17.0398035145531</c:v>
                </c:pt>
                <c:pt idx="1">
                  <c:v>55.821278809826637</c:v>
                </c:pt>
                <c:pt idx="2">
                  <c:v>16.791063979797499</c:v>
                </c:pt>
                <c:pt idx="3">
                  <c:v>3.6269975046996237</c:v>
                </c:pt>
                <c:pt idx="4">
                  <c:v>6.7208561911227065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01-43C2-A878-DFA6A32AC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0.19978</cdr:x>
      <cdr:y>0.15928</cdr:y>
    </cdr:from>
    <cdr:to>
      <cdr:x>0.41675</cdr:x>
      <cdr:y>0.39342</cdr:y>
    </cdr:to>
    <cdr:sp macro="" textlink="">
      <cdr:nvSpPr>
        <cdr:cNvPr id="2" name="모서리가 둥근 직사각형 5">
          <a:extLst xmlns:a="http://schemas.openxmlformats.org/drawingml/2006/main">
            <a:ext uri="{FF2B5EF4-FFF2-40B4-BE49-F238E27FC236}">
              <a16:creationId xmlns:a16="http://schemas.microsoft.com/office/drawing/2014/main" id="{94C6C385-C7CB-4527-2A44-7F58CD10F9B4}"/>
            </a:ext>
          </a:extLst>
        </cdr:cNvPr>
        <cdr:cNvSpPr/>
      </cdr:nvSpPr>
      <cdr:spPr>
        <a:xfrm xmlns:a="http://schemas.openxmlformats.org/drawingml/2006/main">
          <a:off x="1911590" y="498514"/>
          <a:ext cx="2076072" cy="73281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o-KR" altLang="en-US" sz="1600" b="1" dirty="0" err="1">
              <a:solidFill>
                <a:schemeClr val="tx1"/>
              </a:solidFill>
              <a:latin typeface="+mn-ea"/>
            </a:rPr>
            <a:t>전도사하면서</a:t>
          </a:r>
          <a:r>
            <a:rPr lang="ko-KR" altLang="en-US" sz="1600" b="1" dirty="0">
              <a:solidFill>
                <a:schemeClr val="tx1"/>
              </a:solidFill>
              <a:latin typeface="+mn-ea"/>
            </a:rPr>
            <a:t> </a:t>
          </a:r>
          <a:endParaRPr lang="en-US" altLang="ko-KR" sz="1600" b="1" dirty="0">
            <a:solidFill>
              <a:schemeClr val="tx1"/>
            </a:solidFill>
            <a:latin typeface="+mn-ea"/>
          </a:endParaRPr>
        </a:p>
        <a:p xmlns:a="http://schemas.openxmlformats.org/drawingml/2006/main">
          <a:pPr algn="ctr"/>
          <a:r>
            <a:rPr lang="ko-KR" altLang="en-US" sz="1600" b="1" dirty="0" err="1">
              <a:solidFill>
                <a:schemeClr val="tx1"/>
              </a:solidFill>
              <a:latin typeface="+mn-ea"/>
            </a:rPr>
            <a:t>알바하는</a:t>
          </a:r>
          <a:r>
            <a:rPr lang="ko-KR" altLang="en-US" sz="1600" b="1" dirty="0">
              <a:solidFill>
                <a:schemeClr val="tx1"/>
              </a:solidFill>
              <a:latin typeface="+mn-ea"/>
            </a:rPr>
            <a:t> 비율 </a:t>
          </a:r>
          <a:r>
            <a:rPr lang="en-US" altLang="ko-KR" sz="1600" b="1" dirty="0">
              <a:solidFill>
                <a:schemeClr val="tx1"/>
              </a:solidFill>
              <a:latin typeface="+mn-ea"/>
            </a:rPr>
            <a:t>28%</a:t>
          </a:r>
        </a:p>
        <a:p xmlns:a="http://schemas.openxmlformats.org/drawingml/2006/main">
          <a:pPr algn="ctr"/>
          <a:r>
            <a:rPr lang="en-US" altLang="ko-KR" sz="1600" b="1" dirty="0">
              <a:solidFill>
                <a:schemeClr val="tx1"/>
              </a:solidFill>
              <a:latin typeface="+mn-ea"/>
            </a:rPr>
            <a:t>(</a:t>
          </a:r>
          <a:r>
            <a:rPr lang="ko-KR" altLang="en-US" sz="1600" b="1" dirty="0">
              <a:solidFill>
                <a:schemeClr val="tx1"/>
              </a:solidFill>
              <a:latin typeface="+mn-ea"/>
            </a:rPr>
            <a:t>월 </a:t>
          </a:r>
          <a:r>
            <a:rPr lang="en-US" altLang="ko-KR" sz="1600" b="1" dirty="0">
              <a:solidFill>
                <a:schemeClr val="tx1"/>
              </a:solidFill>
              <a:latin typeface="+mn-ea"/>
            </a:rPr>
            <a:t>118</a:t>
          </a:r>
          <a:r>
            <a:rPr lang="ko-KR" altLang="en-US" sz="1600" b="1" dirty="0">
              <a:solidFill>
                <a:schemeClr val="tx1"/>
              </a:solidFill>
              <a:latin typeface="+mn-ea"/>
            </a:rPr>
            <a:t>만원</a:t>
          </a:r>
          <a:r>
            <a:rPr lang="en-US" altLang="ko-KR" b="1" dirty="0">
              <a:solidFill>
                <a:schemeClr val="tx1"/>
              </a:solidFill>
              <a:latin typeface="+mn-ea"/>
            </a:rPr>
            <a:t>)</a:t>
          </a:r>
          <a:endParaRPr lang="ko-KR" altLang="en-US" b="1" dirty="0">
            <a:solidFill>
              <a:schemeClr val="tx1"/>
            </a:solidFill>
            <a:latin typeface="+mn-ea"/>
          </a:endParaRPr>
        </a:p>
      </cdr:txBody>
    </cdr:sp>
  </cdr:relSizeAnchor>
  <cdr:relSizeAnchor xmlns:cdr="http://schemas.openxmlformats.org/drawingml/2006/chartDrawing">
    <cdr:from>
      <cdr:x>0.14001</cdr:x>
      <cdr:y>0.26252</cdr:y>
    </cdr:from>
    <cdr:to>
      <cdr:x>0.18278</cdr:x>
      <cdr:y>0.26252</cdr:y>
    </cdr:to>
    <cdr:cxnSp macro="">
      <cdr:nvCxnSpPr>
        <cdr:cNvPr id="3" name="직선 화살표 연결선 2">
          <a:extLst xmlns:a="http://schemas.openxmlformats.org/drawingml/2006/main">
            <a:ext uri="{FF2B5EF4-FFF2-40B4-BE49-F238E27FC236}">
              <a16:creationId xmlns:a16="http://schemas.microsoft.com/office/drawing/2014/main" id="{A0E12D44-6478-4232-3969-D9B81E4591EB}"/>
            </a:ext>
          </a:extLst>
        </cdr:cNvPr>
        <cdr:cNvCxnSpPr/>
      </cdr:nvCxnSpPr>
      <cdr:spPr>
        <a:xfrm xmlns:a="http://schemas.openxmlformats.org/drawingml/2006/main">
          <a:off x="1339668" y="895530"/>
          <a:ext cx="409303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D9CDC23-7E4E-40E5-8D13-6983B5F346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28CEFB-1DCF-48BB-850D-054B5D2434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3BFE-B61A-4240-A0CE-1FB7194FFAC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F93186-EDE8-4BBB-BBD7-2186AB6263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293525-D1B7-41E9-94C0-D93FC15E5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62BF1-4F72-432E-8BD3-4AA5570E3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33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94A0F-9752-4636-926E-261D5497FF3B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3D100-C05B-45B1-86F1-65CDC5585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8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9751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403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70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7798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7128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8106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591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787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31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">
            <a:extLst>
              <a:ext uri="{FF2B5EF4-FFF2-40B4-BE49-F238E27FC236}">
                <a16:creationId xmlns:a16="http://schemas.microsoft.com/office/drawing/2014/main" id="{62C332CC-A179-4986-BF12-84EF4535CB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07755" y="6534656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b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9pPr>
          </a:lstStyle>
          <a:p>
            <a:pPr algn="r">
              <a:defRPr/>
            </a:pPr>
            <a:fld id="{F3D2B545-EABB-4C4A-82FC-E82438E08547}" type="slidenum">
              <a:rPr kumimoji="0" lang="ko-KR" altLang="en-US" sz="1500" b="0" i="1">
                <a:solidFill>
                  <a:srgbClr val="777777"/>
                </a:solidFill>
                <a:latin typeface="Symbol" pitchFamily="18" charset="2"/>
                <a:ea typeface="굴림" charset="-127"/>
              </a:rPr>
              <a:pPr algn="r">
                <a:defRPr/>
              </a:pPr>
              <a:t>‹#›</a:t>
            </a:fld>
            <a:r>
              <a:rPr kumimoji="0" lang="en-US" altLang="ko-KR" sz="1500" b="0" i="1" dirty="0">
                <a:solidFill>
                  <a:srgbClr val="777777"/>
                </a:solidFill>
                <a:latin typeface="Symbol" pitchFamily="18" charset="2"/>
                <a:ea typeface="굴림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51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B6DDCD-B31B-BD48-9EBA-E49E2742D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7069DE-F470-4048-865D-17C048BF2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BC6121-091C-6041-AFEA-30B845E8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E8C641-AE76-0946-960F-FDD12BC2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BD3A51-8134-A94B-B437-7C27B234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19292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5663AF-02BF-7C4B-994B-5A3A3332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7E2E2FE-27DF-DE4D-9BA4-F7D294F4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D3402A-92BC-FB4B-8874-653BD6E4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B8CD12-B3C4-C447-B83B-A94A94A1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83728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D9B75-D00E-40A8-87DC-64978762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40EA7B-9436-4C28-A1AD-6D30FF1BC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32A76A-3AAD-4EA5-81F0-4EBE41FA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3447EA-F8B0-475F-9842-022DEF86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11589D-4C11-4449-9E9B-476DF59A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B2AF-F836-40B7-8462-87DC585106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4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628833A-5240-40C2-AC20-E6DFA184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0DC160-50A7-4895-A153-7F417B83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309550-B879-476D-97D7-FB264A91F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C4AAE5-C2E5-4999-9BAB-8325406F6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B83CD1-380F-40FA-998B-DC9329890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E4CA-24CF-44C6-B97D-A244A16791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27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60" r:id="rId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data.or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3E5AF2-83BB-43E5-9AF1-2DFC82173C8F}"/>
              </a:ext>
            </a:extLst>
          </p:cNvPr>
          <p:cNvSpPr txBox="1"/>
          <p:nvPr/>
        </p:nvSpPr>
        <p:spPr>
          <a:xfrm>
            <a:off x="1527009" y="1534916"/>
            <a:ext cx="9190226" cy="1062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1" lang="ko-KR" altLang="en-US" sz="4800" b="1" dirty="0">
                <a:latin typeface="Arial"/>
                <a:cs typeface="Arial"/>
              </a:rPr>
              <a:t>한국교회 트렌드 </a:t>
            </a:r>
            <a:r>
              <a:rPr kumimoji="1" lang="en-US" altLang="ko-KR" sz="4800" b="1" dirty="0">
                <a:latin typeface="Arial"/>
                <a:cs typeface="Arial"/>
              </a:rPr>
              <a:t>2024</a:t>
            </a:r>
            <a:endParaRPr kumimoji="1" lang="ko-KR" altLang="en-US" sz="2400" dirty="0">
              <a:latin typeface="Arial"/>
              <a:cs typeface="Arial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5515EB-0F6A-4949-B4B8-1F45382854A6}"/>
              </a:ext>
            </a:extLst>
          </p:cNvPr>
          <p:cNvSpPr txBox="1"/>
          <p:nvPr/>
        </p:nvSpPr>
        <p:spPr>
          <a:xfrm>
            <a:off x="2964196" y="3782524"/>
            <a:ext cx="6247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en-US" altLang="ko-KR" sz="3200" dirty="0">
                <a:latin typeface="Arial"/>
                <a:cs typeface="Arial"/>
              </a:rPr>
              <a:t>2023.</a:t>
            </a:r>
            <a:r>
              <a:rPr kumimoji="1" lang="ko-KR" altLang="en-US" sz="3200" dirty="0">
                <a:latin typeface="Arial"/>
                <a:cs typeface="Arial"/>
              </a:rPr>
              <a:t> </a:t>
            </a:r>
            <a:r>
              <a:rPr kumimoji="1" lang="en-US" altLang="ko-KR" sz="3200" dirty="0">
                <a:latin typeface="Arial"/>
                <a:cs typeface="Arial"/>
              </a:rPr>
              <a:t>09.</a:t>
            </a:r>
            <a:r>
              <a:rPr kumimoji="1" lang="ko-KR" altLang="en-US" sz="3200" dirty="0">
                <a:latin typeface="Arial"/>
                <a:cs typeface="Arial"/>
              </a:rPr>
              <a:t> </a:t>
            </a:r>
            <a:r>
              <a:rPr kumimoji="1" lang="en-US" altLang="ko-KR" sz="3200" dirty="0">
                <a:latin typeface="Arial"/>
                <a:cs typeface="Arial"/>
              </a:rPr>
              <a:t>14.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B5694CD-F6A0-40E4-8057-DE1C5F77FBC6}"/>
              </a:ext>
            </a:extLst>
          </p:cNvPr>
          <p:cNvSpPr txBox="1"/>
          <p:nvPr/>
        </p:nvSpPr>
        <p:spPr>
          <a:xfrm>
            <a:off x="2762151" y="5220098"/>
            <a:ext cx="6652016" cy="665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kumimoji="1" lang="ko-KR" altLang="en-US" sz="3200" dirty="0">
                <a:latin typeface="Arial"/>
                <a:cs typeface="Arial"/>
              </a:rPr>
              <a:t>목회데이터연구소 대표 </a:t>
            </a:r>
            <a:r>
              <a:rPr kumimoji="1" lang="ko-KR" altLang="en-US" sz="3200" dirty="0" err="1">
                <a:latin typeface="Arial"/>
                <a:cs typeface="Arial"/>
              </a:rPr>
              <a:t>지용근</a:t>
            </a:r>
            <a:endParaRPr kumimoji="1" lang="ko-KR" alt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1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9639" y="1282391"/>
            <a:ext cx="9487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 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출석교회 이외 떠도는 크리스천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(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교회출석자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) – “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붕 떠있는 크리스천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"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 </a:t>
            </a:r>
            <a:endParaRPr lang="ko-KR" altLang="en-US" dirty="0">
              <a:latin typeface="맑은 고딕"/>
              <a:ea typeface="맑은 고딕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659273" y="6240329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E07E5-2D6F-8916-54CB-8EF6C36ABACB}"/>
              </a:ext>
            </a:extLst>
          </p:cNvPr>
          <p:cNvSpPr txBox="1"/>
          <p:nvPr/>
        </p:nvSpPr>
        <p:spPr>
          <a:xfrm>
            <a:off x="8159930" y="2422114"/>
            <a:ext cx="3326674" cy="2978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EB3E6-FF5F-8AA7-14DC-C567CBDF0C46}"/>
              </a:ext>
            </a:extLst>
          </p:cNvPr>
          <p:cNvSpPr txBox="1"/>
          <p:nvPr/>
        </p:nvSpPr>
        <p:spPr>
          <a:xfrm>
            <a:off x="1319639" y="527279"/>
            <a:ext cx="6657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4. </a:t>
            </a:r>
            <a:r>
              <a:rPr lang="ko-KR" altLang="en-US" sz="3200" b="1" dirty="0" err="1"/>
              <a:t>플로팅</a:t>
            </a:r>
            <a:r>
              <a:rPr lang="ko-KR" altLang="en-US" sz="3200" b="1" dirty="0"/>
              <a:t> 크리스천의 정착</a:t>
            </a:r>
            <a:endParaRPr lang="en-US" altLang="ko-KR" sz="3200" b="1" dirty="0"/>
          </a:p>
        </p:txBody>
      </p:sp>
      <p:pic>
        <p:nvPicPr>
          <p:cNvPr id="2" name="Picture 0">
            <a:extLst>
              <a:ext uri="{FF2B5EF4-FFF2-40B4-BE49-F238E27FC236}">
                <a16:creationId xmlns:a16="http://schemas.microsoft.com/office/drawing/2014/main" id="{3BE70A24-AAEE-0E60-851D-6A27EE95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39" y="1834364"/>
            <a:ext cx="7860937" cy="434001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6231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8050" y="1212723"/>
            <a:ext cx="6342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 SBNR 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구조도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(Spiritual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 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But Not Religious)</a:t>
            </a:r>
            <a:endParaRPr lang="ko-KR" altLang="en-US" dirty="0">
              <a:latin typeface="맑은 고딕"/>
              <a:ea typeface="맑은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EF9C5-99DB-FE18-2AD7-4B6E848DF22B}"/>
              </a:ext>
            </a:extLst>
          </p:cNvPr>
          <p:cNvSpPr txBox="1"/>
          <p:nvPr/>
        </p:nvSpPr>
        <p:spPr>
          <a:xfrm>
            <a:off x="1306866" y="443282"/>
            <a:ext cx="930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5. SBNR </a:t>
            </a:r>
            <a:r>
              <a:rPr lang="ko-KR" altLang="en-US" sz="3200" b="1" dirty="0"/>
              <a:t>현상의 지속</a:t>
            </a:r>
            <a:endParaRPr lang="en-US" altLang="ko-KR" sz="32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280E62-8ACB-D74E-C4A7-612DEA2D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86" y="1628503"/>
            <a:ext cx="6319520" cy="49987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32A59-862A-56D1-EBE3-218672913EA5}"/>
              </a:ext>
            </a:extLst>
          </p:cNvPr>
          <p:cNvSpPr txBox="1"/>
          <p:nvPr/>
        </p:nvSpPr>
        <p:spPr>
          <a:xfrm>
            <a:off x="7684655" y="5621493"/>
            <a:ext cx="37407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endParaRPr lang="en-US" altLang="ko-KR" sz="1300" kern="0" dirty="0">
              <a:solidFill>
                <a:prstClr val="black"/>
              </a:solidFill>
            </a:endParaRP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 </a:t>
            </a:r>
            <a:endParaRPr lang="en-US" altLang="ko-KR" sz="1300" dirty="0"/>
          </a:p>
          <a:p>
            <a:pPr fontAlgn="base" latinLnBrk="0">
              <a:defRPr/>
            </a:pPr>
            <a:r>
              <a:rPr lang="en-US" altLang="ko-KR" sz="1300" dirty="0"/>
              <a:t> </a:t>
            </a:r>
            <a:r>
              <a:rPr lang="ko-KR" altLang="en-US" sz="1300" dirty="0"/>
              <a:t>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</a:t>
            </a:r>
          </a:p>
          <a:p>
            <a:pPr fontAlgn="base" latinLnBrk="0">
              <a:defRPr/>
            </a:pPr>
            <a:r>
              <a:rPr lang="en-US" altLang="ko-KR" sz="1300" dirty="0"/>
              <a:t>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973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01005" y="6438238"/>
            <a:ext cx="2057400" cy="365125"/>
          </a:xfrm>
        </p:spPr>
        <p:txBody>
          <a:bodyPr/>
          <a:lstStyle/>
          <a:p>
            <a:pPr lvl="0">
              <a:defRPr/>
            </a:pPr>
            <a:fld id="{4074159A-DE70-4D18-98F7-A424C6102D28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CA646-BD9F-B8B8-3528-FE3EB034FA57}"/>
              </a:ext>
            </a:extLst>
          </p:cNvPr>
          <p:cNvSpPr txBox="1"/>
          <p:nvPr/>
        </p:nvSpPr>
        <p:spPr>
          <a:xfrm>
            <a:off x="1287822" y="680027"/>
            <a:ext cx="1071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6. </a:t>
            </a:r>
            <a:r>
              <a:rPr lang="ko-KR" altLang="en-US" sz="3200" b="1" dirty="0"/>
              <a:t>코로나</a:t>
            </a:r>
            <a:r>
              <a:rPr lang="en-US" altLang="ko-KR" sz="3200" b="1" dirty="0"/>
              <a:t>19 </a:t>
            </a:r>
            <a:r>
              <a:rPr lang="ko-KR" altLang="en-US" sz="3200" b="1" dirty="0"/>
              <a:t>이후 성도들의 신앙 약화현상 심각</a:t>
            </a:r>
            <a:r>
              <a:rPr lang="en-US" altLang="ko-KR" sz="3200" b="1" dirty="0"/>
              <a:t>!</a:t>
            </a:r>
            <a:endParaRPr lang="en-US" altLang="ko-KR" sz="2600" b="1" dirty="0"/>
          </a:p>
        </p:txBody>
      </p:sp>
      <p:pic>
        <p:nvPicPr>
          <p:cNvPr id="2" name="그림 1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0E4B6FDE-72DE-39E1-EFC1-4AB7639C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96" y="1436915"/>
            <a:ext cx="8231779" cy="5256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D57530-106F-C86E-4C9A-8EFC86A381B2}"/>
              </a:ext>
            </a:extLst>
          </p:cNvPr>
          <p:cNvSpPr txBox="1"/>
          <p:nvPr/>
        </p:nvSpPr>
        <p:spPr>
          <a:xfrm>
            <a:off x="1907177" y="1480457"/>
            <a:ext cx="3396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CF15E-1EFB-F1EE-78B8-568C4BCDA435}"/>
              </a:ext>
            </a:extLst>
          </p:cNvPr>
          <p:cNvSpPr txBox="1"/>
          <p:nvPr/>
        </p:nvSpPr>
        <p:spPr>
          <a:xfrm>
            <a:off x="1705833" y="1470928"/>
            <a:ext cx="641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 </a:t>
            </a:r>
            <a:r>
              <a:rPr lang="ko-KR" altLang="en-US" dirty="0">
                <a:latin typeface="+mj-lt"/>
              </a:rPr>
              <a:t>코로나</a:t>
            </a:r>
            <a:r>
              <a:rPr lang="en-US" altLang="ko-KR" dirty="0">
                <a:latin typeface="+mj-lt"/>
              </a:rPr>
              <a:t>19 </a:t>
            </a:r>
            <a:r>
              <a:rPr lang="ko-KR" altLang="en-US" dirty="0">
                <a:latin typeface="+mj-lt"/>
              </a:rPr>
              <a:t>이후 신앙생활 질적 변화</a:t>
            </a:r>
            <a:r>
              <a:rPr lang="en-US" altLang="ko-KR" dirty="0">
                <a:latin typeface="+mj-lt"/>
              </a:rPr>
              <a:t>(</a:t>
            </a:r>
            <a:r>
              <a:rPr lang="ko-KR" altLang="en-US" dirty="0">
                <a:latin typeface="+mj-lt"/>
              </a:rPr>
              <a:t>개신교인 전체</a:t>
            </a:r>
            <a:r>
              <a:rPr lang="en-US" altLang="ko-KR" dirty="0">
                <a:latin typeface="+mj-lt"/>
              </a:rPr>
              <a:t>, %)</a:t>
            </a:r>
            <a:endParaRPr lang="ko-KR" altLang="en-US" dirty="0"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1385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DD8B2151-F4D5-4CAC-BDB8-5C308CF904DE}"/>
              </a:ext>
            </a:extLst>
          </p:cNvPr>
          <p:cNvSpPr/>
          <p:nvPr/>
        </p:nvSpPr>
        <p:spPr>
          <a:xfrm>
            <a:off x="4129328" y="2367618"/>
            <a:ext cx="1380208" cy="1440884"/>
          </a:xfrm>
          <a:prstGeom prst="ellipse">
            <a:avLst/>
          </a:prstGeom>
          <a:solidFill>
            <a:srgbClr val="FFC000">
              <a:alpha val="53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dk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54473B5-241F-473D-A650-DF04C93C0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23" y="348344"/>
            <a:ext cx="11443063" cy="635431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/>
              <a:t>7. </a:t>
            </a:r>
            <a:r>
              <a:rPr lang="ko-KR" altLang="en-US" sz="2800" b="1" dirty="0"/>
              <a:t>명목상 그리스도인</a:t>
            </a:r>
            <a:r>
              <a:rPr lang="en-US" altLang="ko-KR" sz="2800" b="1" dirty="0"/>
              <a:t>(</a:t>
            </a:r>
            <a:r>
              <a:rPr lang="en-US" altLang="ko-KR" sz="2800" b="1" dirty="0" err="1"/>
              <a:t>Norminal</a:t>
            </a:r>
            <a:r>
              <a:rPr lang="en-US" altLang="ko-KR" sz="2800" b="1" dirty="0"/>
              <a:t> Christian), </a:t>
            </a:r>
            <a:r>
              <a:rPr lang="ko-KR" altLang="en-US" sz="2800" b="1" dirty="0"/>
              <a:t>교회출석자 </a:t>
            </a:r>
            <a:r>
              <a:rPr lang="en-US" altLang="ko-KR" sz="2800" b="1" dirty="0"/>
              <a:t>10</a:t>
            </a:r>
            <a:r>
              <a:rPr lang="ko-KR" altLang="en-US" sz="2800" b="1" dirty="0"/>
              <a:t>명중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명</a:t>
            </a:r>
            <a:r>
              <a:rPr lang="en-US" altLang="ko-KR" sz="2800" b="1" dirty="0"/>
              <a:t>!</a:t>
            </a:r>
            <a:endParaRPr lang="ko-KR" altLang="en-US" sz="28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EB02A9-7E70-43FE-9218-55CF5914A879}"/>
              </a:ext>
            </a:extLst>
          </p:cNvPr>
          <p:cNvSpPr txBox="1"/>
          <p:nvPr/>
        </p:nvSpPr>
        <p:spPr>
          <a:xfrm>
            <a:off x="3488055" y="286954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OR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82F4C-77ED-49BC-AA75-D4DFCD83F7A0}"/>
              </a:ext>
            </a:extLst>
          </p:cNvPr>
          <p:cNvSpPr txBox="1"/>
          <p:nvPr/>
        </p:nvSpPr>
        <p:spPr>
          <a:xfrm>
            <a:off x="4994131" y="4170183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ym typeface="Wingdings" panose="05000000000000000000" pitchFamily="2" charset="2"/>
              </a:rPr>
              <a:t></a:t>
            </a:r>
            <a:r>
              <a:rPr lang="en-US" altLang="ko-KR" sz="3600" b="1" dirty="0">
                <a:sym typeface="Wingdings" panose="05000000000000000000" pitchFamily="2" charset="2"/>
              </a:rPr>
              <a:t> 39.5%</a:t>
            </a:r>
            <a:endParaRPr lang="ko-KR" altLang="en-US" sz="3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9DACD2-E0A5-4CAC-A482-18F7230A7633}"/>
              </a:ext>
            </a:extLst>
          </p:cNvPr>
          <p:cNvSpPr txBox="1"/>
          <p:nvPr/>
        </p:nvSpPr>
        <p:spPr>
          <a:xfrm>
            <a:off x="272078" y="4984591"/>
            <a:ext cx="7922687" cy="11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50000"/>
              </a:lnSpc>
            </a:pPr>
            <a:r>
              <a:rPr lang="en-US" altLang="ko-KR" sz="1200" b="1" dirty="0"/>
              <a:t>1)</a:t>
            </a:r>
            <a:r>
              <a:rPr lang="ko-KR" altLang="en-US" sz="1200" b="1" dirty="0"/>
              <a:t> 기독교인 근거 </a:t>
            </a:r>
            <a:r>
              <a:rPr lang="en-US" altLang="ko-KR" sz="1200" b="1" dirty="0"/>
              <a:t>: </a:t>
            </a:r>
            <a:r>
              <a:rPr lang="ko-KR" altLang="en-US" sz="1200" b="1" dirty="0"/>
              <a:t>귀하가 자신을 기독교인이라고 여기는 이유는 무엇입니까</a:t>
            </a:r>
            <a:r>
              <a:rPr lang="en-US" altLang="ko-KR" sz="1200" b="1" dirty="0"/>
              <a:t>?  (3,4,5</a:t>
            </a:r>
            <a:r>
              <a:rPr lang="ko-KR" altLang="en-US" sz="1200" b="1" dirty="0"/>
              <a:t>번 선택</a:t>
            </a:r>
            <a:r>
              <a:rPr lang="en-US" altLang="ko-KR" sz="1200" b="1" dirty="0"/>
              <a:t>)</a:t>
            </a:r>
          </a:p>
          <a:p>
            <a:pPr marL="182563" indent="-182563">
              <a:lnSpc>
                <a:spcPct val="150000"/>
              </a:lnSpc>
            </a:pPr>
            <a:r>
              <a:rPr lang="en-US" altLang="ko-KR" sz="1200" dirty="0"/>
              <a:t>    1) </a:t>
            </a:r>
            <a:r>
              <a:rPr lang="ko-KR" altLang="en-US" sz="1200" dirty="0"/>
              <a:t>예수님을 구세주로 믿음</a:t>
            </a:r>
            <a:r>
              <a:rPr lang="en-US" altLang="ko-KR" sz="1200" dirty="0"/>
              <a:t> 2) </a:t>
            </a:r>
            <a:r>
              <a:rPr lang="ko-KR" altLang="en-US" sz="1200" dirty="0"/>
              <a:t>하나님 존재 믿음</a:t>
            </a:r>
            <a:r>
              <a:rPr lang="en-US" altLang="ko-KR" sz="1200" dirty="0">
                <a:solidFill>
                  <a:srgbClr val="FF0000"/>
                </a:solidFill>
              </a:rPr>
              <a:t> 3) </a:t>
            </a:r>
            <a:r>
              <a:rPr lang="ko-KR" altLang="en-US" sz="1200" dirty="0">
                <a:solidFill>
                  <a:srgbClr val="FF0000"/>
                </a:solidFill>
              </a:rPr>
              <a:t>기독교 가정에서 태어남</a:t>
            </a:r>
            <a:r>
              <a:rPr lang="en-US" altLang="ko-KR" sz="1200" dirty="0">
                <a:solidFill>
                  <a:srgbClr val="FF0000"/>
                </a:solidFill>
              </a:rPr>
              <a:t> 4) </a:t>
            </a:r>
            <a:r>
              <a:rPr lang="ko-KR" altLang="en-US" sz="1200" dirty="0">
                <a:solidFill>
                  <a:srgbClr val="FF0000"/>
                </a:solidFill>
              </a:rPr>
              <a:t>실생활에 도움</a:t>
            </a:r>
            <a:r>
              <a:rPr lang="en-US" altLang="ko-KR" sz="1200" dirty="0">
                <a:solidFill>
                  <a:srgbClr val="FF0000"/>
                </a:solidFill>
              </a:rPr>
              <a:t> 5) </a:t>
            </a:r>
            <a:r>
              <a:rPr lang="ko-KR" altLang="en-US" sz="1200" dirty="0">
                <a:solidFill>
                  <a:srgbClr val="FF0000"/>
                </a:solidFill>
              </a:rPr>
              <a:t>교회를 다님</a:t>
            </a:r>
          </a:p>
          <a:p>
            <a:pPr marL="182563" indent="-182563">
              <a:lnSpc>
                <a:spcPct val="150000"/>
              </a:lnSpc>
            </a:pPr>
            <a:r>
              <a:rPr lang="en-US" altLang="ko-KR" sz="1200" b="1" dirty="0"/>
              <a:t>2) </a:t>
            </a:r>
            <a:r>
              <a:rPr lang="ko-KR" altLang="en-US" sz="1200" b="1" dirty="0"/>
              <a:t>신앙의 목적 </a:t>
            </a:r>
            <a:r>
              <a:rPr lang="en-US" altLang="ko-KR" sz="1200" b="1" dirty="0"/>
              <a:t>: </a:t>
            </a:r>
            <a:r>
              <a:rPr lang="ko-KR" altLang="en-US" sz="1200" b="1" dirty="0"/>
              <a:t>귀하는 기독교 신앙의 목적을 무엇이라고 생각하십니까</a:t>
            </a:r>
            <a:r>
              <a:rPr lang="en-US" altLang="ko-KR" sz="1200" b="1" dirty="0"/>
              <a:t>?  (3,4,5</a:t>
            </a:r>
            <a:r>
              <a:rPr lang="ko-KR" altLang="en-US" sz="1200" b="1" dirty="0"/>
              <a:t>번 선택</a:t>
            </a:r>
            <a:r>
              <a:rPr lang="en-US" altLang="ko-KR" sz="1200" b="1" dirty="0"/>
              <a:t>)</a:t>
            </a:r>
          </a:p>
          <a:p>
            <a:pPr marL="182563" indent="-182563">
              <a:lnSpc>
                <a:spcPct val="150000"/>
              </a:lnSpc>
            </a:pPr>
            <a:r>
              <a:rPr lang="en-US" altLang="ko-KR" sz="1200" dirty="0"/>
              <a:t>    1) </a:t>
            </a:r>
            <a:r>
              <a:rPr lang="ko-KR" altLang="en-US" sz="1200" dirty="0"/>
              <a:t>구원과 영생</a:t>
            </a:r>
            <a:r>
              <a:rPr lang="en-US" altLang="ko-KR" sz="1200" dirty="0"/>
              <a:t> 2) </a:t>
            </a:r>
            <a:r>
              <a:rPr lang="ko-KR" altLang="en-US" sz="1200" dirty="0"/>
              <a:t>복음 전함</a:t>
            </a:r>
            <a:r>
              <a:rPr lang="en-US" altLang="ko-KR" sz="1200" dirty="0"/>
              <a:t> </a:t>
            </a:r>
            <a:r>
              <a:rPr lang="en-US" altLang="ko-KR" sz="1200" dirty="0">
                <a:solidFill>
                  <a:srgbClr val="FF0000"/>
                </a:solidFill>
              </a:rPr>
              <a:t>3) </a:t>
            </a:r>
            <a:r>
              <a:rPr lang="ko-KR" altLang="en-US" sz="1200" dirty="0">
                <a:solidFill>
                  <a:srgbClr val="FF0000"/>
                </a:solidFill>
              </a:rPr>
              <a:t>더욱 선한 사람</a:t>
            </a:r>
            <a:r>
              <a:rPr lang="en-US" altLang="ko-KR" sz="1200" dirty="0">
                <a:solidFill>
                  <a:srgbClr val="FF0000"/>
                </a:solidFill>
              </a:rPr>
              <a:t> 4) </a:t>
            </a:r>
            <a:r>
              <a:rPr lang="ko-KR" altLang="en-US" sz="1200" dirty="0">
                <a:solidFill>
                  <a:srgbClr val="FF0000"/>
                </a:solidFill>
              </a:rPr>
              <a:t>마음의 평안</a:t>
            </a:r>
            <a:r>
              <a:rPr lang="en-US" altLang="ko-KR" sz="1200" dirty="0">
                <a:solidFill>
                  <a:srgbClr val="FF0000"/>
                </a:solidFill>
              </a:rPr>
              <a:t> 5) </a:t>
            </a:r>
            <a:r>
              <a:rPr lang="ko-KR" altLang="en-US" sz="1200" dirty="0">
                <a:solidFill>
                  <a:srgbClr val="FF0000"/>
                </a:solidFill>
              </a:rPr>
              <a:t>인생의 문제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건강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재물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가족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관계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해결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endParaRPr lang="ko-KR" altLang="en-US" sz="12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32BA8F4-23CD-4B04-832A-BBBD2B2FAB21}"/>
              </a:ext>
            </a:extLst>
          </p:cNvPr>
          <p:cNvSpPr/>
          <p:nvPr/>
        </p:nvSpPr>
        <p:spPr>
          <a:xfrm>
            <a:off x="1007586" y="1341121"/>
            <a:ext cx="2309289" cy="350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생활 영역</a:t>
            </a: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7625241B-9408-4167-B7CD-89CE2BFA6556}"/>
              </a:ext>
            </a:extLst>
          </p:cNvPr>
          <p:cNvSpPr/>
          <p:nvPr/>
        </p:nvSpPr>
        <p:spPr>
          <a:xfrm>
            <a:off x="3991719" y="1341121"/>
            <a:ext cx="1664770" cy="350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정체성 영역</a:t>
            </a: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6E43B0A6-C05E-4003-94E0-55C464AB7F1D}"/>
              </a:ext>
            </a:extLst>
          </p:cNvPr>
          <p:cNvSpPr/>
          <p:nvPr/>
        </p:nvSpPr>
        <p:spPr>
          <a:xfrm>
            <a:off x="6323888" y="1341121"/>
            <a:ext cx="5062753" cy="350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신념 영역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2692A1D-BA94-456E-857D-57C79222092C}"/>
              </a:ext>
            </a:extLst>
          </p:cNvPr>
          <p:cNvSpPr txBox="1"/>
          <p:nvPr/>
        </p:nvSpPr>
        <p:spPr>
          <a:xfrm>
            <a:off x="5656489" y="286954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OR</a:t>
            </a:r>
            <a:endParaRPr lang="ko-KR" altLang="en-US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39C812-3A24-4E9E-9164-1562E8CEF44C}"/>
              </a:ext>
            </a:extLst>
          </p:cNvPr>
          <p:cNvSpPr txBox="1"/>
          <p:nvPr/>
        </p:nvSpPr>
        <p:spPr>
          <a:xfrm>
            <a:off x="7712404" y="286954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OR</a:t>
            </a:r>
            <a:endParaRPr lang="ko-KR" altLang="en-US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5686D02-8F91-42A0-AB0E-DBEF68BD1021}"/>
              </a:ext>
            </a:extLst>
          </p:cNvPr>
          <p:cNvSpPr txBox="1"/>
          <p:nvPr/>
        </p:nvSpPr>
        <p:spPr>
          <a:xfrm>
            <a:off x="9515770" y="286954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OR</a:t>
            </a:r>
            <a:endParaRPr lang="ko-KR" altLang="en-US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A41F40-FB4B-42E0-B11F-9E5CBCE97E42}"/>
              </a:ext>
            </a:extLst>
          </p:cNvPr>
          <p:cNvSpPr txBox="1"/>
          <p:nvPr/>
        </p:nvSpPr>
        <p:spPr>
          <a:xfrm>
            <a:off x="8316685" y="5156084"/>
            <a:ext cx="33092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*</a:t>
            </a:r>
            <a:r>
              <a:rPr lang="ko-KR" altLang="en-US" sz="1100" dirty="0"/>
              <a:t>출처</a:t>
            </a:r>
            <a:r>
              <a:rPr lang="en-US" altLang="ko-KR" sz="1100" dirty="0"/>
              <a:t>: </a:t>
            </a:r>
            <a:r>
              <a:rPr lang="ko-KR" altLang="en-US" sz="1100" dirty="0"/>
              <a:t>목회데이터연구소</a:t>
            </a:r>
            <a:r>
              <a:rPr lang="en-US" altLang="ko-KR" sz="1100" dirty="0"/>
              <a:t>, ‘</a:t>
            </a:r>
            <a:r>
              <a:rPr lang="ko-KR" altLang="en-US" sz="1100" dirty="0"/>
              <a:t>개신교인의 신앙의식과 실태조사</a:t>
            </a:r>
            <a:r>
              <a:rPr lang="en-US" altLang="ko-KR" sz="1100" dirty="0"/>
              <a:t>’, 2023.08. (</a:t>
            </a:r>
            <a:r>
              <a:rPr lang="ko-KR" altLang="en-US" sz="1100" dirty="0"/>
              <a:t>만 </a:t>
            </a:r>
            <a:r>
              <a:rPr lang="en-US" altLang="ko-KR" sz="1100" dirty="0"/>
              <a:t>19</a:t>
            </a:r>
            <a:r>
              <a:rPr lang="ko-KR" altLang="en-US" sz="1100" dirty="0"/>
              <a:t>세 이상 교회 출석 개신교인 </a:t>
            </a:r>
            <a:r>
              <a:rPr lang="en-US" altLang="ko-KR" sz="1100" dirty="0"/>
              <a:t>1,000</a:t>
            </a:r>
            <a:r>
              <a:rPr lang="ko-KR" altLang="en-US" sz="1100" dirty="0"/>
              <a:t>명</a:t>
            </a:r>
            <a:r>
              <a:rPr lang="en-US" altLang="ko-KR" sz="1100" dirty="0"/>
              <a:t>, </a:t>
            </a:r>
            <a:r>
              <a:rPr lang="ko-KR" altLang="en-US" sz="1100" dirty="0"/>
              <a:t>온라인 조사</a:t>
            </a:r>
            <a:r>
              <a:rPr lang="en-US" altLang="ko-KR" sz="1100" dirty="0"/>
              <a:t>, 2023.06.02~06.08</a:t>
            </a:r>
            <a:r>
              <a:rPr lang="en-US" altLang="ko-KR" sz="1050" dirty="0"/>
              <a:t>)</a:t>
            </a:r>
            <a:endParaRPr lang="ko-KR" altLang="en-US" sz="1050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27367B5A-DDB1-49A4-901D-1E8910529DBA}"/>
              </a:ext>
            </a:extLst>
          </p:cNvPr>
          <p:cNvSpPr/>
          <p:nvPr/>
        </p:nvSpPr>
        <p:spPr>
          <a:xfrm>
            <a:off x="6323888" y="2367618"/>
            <a:ext cx="1380208" cy="1440884"/>
          </a:xfrm>
          <a:prstGeom prst="ellipse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BBA4C624-359A-4BF3-B846-F082135CA8EB}"/>
              </a:ext>
            </a:extLst>
          </p:cNvPr>
          <p:cNvSpPr/>
          <p:nvPr/>
        </p:nvSpPr>
        <p:spPr>
          <a:xfrm>
            <a:off x="8170105" y="2367618"/>
            <a:ext cx="1380208" cy="1440884"/>
          </a:xfrm>
          <a:prstGeom prst="ellipse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1FC3F6B6-68BA-4DA5-9336-0679631FFDDD}"/>
              </a:ext>
            </a:extLst>
          </p:cNvPr>
          <p:cNvSpPr/>
          <p:nvPr/>
        </p:nvSpPr>
        <p:spPr>
          <a:xfrm>
            <a:off x="9981488" y="2367618"/>
            <a:ext cx="1380208" cy="1440884"/>
          </a:xfrm>
          <a:prstGeom prst="ellipse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526B8F3-EDAA-4BB0-8841-4C13DD145068}"/>
              </a:ext>
            </a:extLst>
          </p:cNvPr>
          <p:cNvGrpSpPr/>
          <p:nvPr/>
        </p:nvGrpSpPr>
        <p:grpSpPr>
          <a:xfrm>
            <a:off x="1004058" y="1929645"/>
            <a:ext cx="2309289" cy="2250569"/>
            <a:chOff x="1194081" y="1913859"/>
            <a:chExt cx="1964641" cy="1914686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3AD08F6-9DC9-4EF7-A627-9747FB9E70F9}"/>
                </a:ext>
              </a:extLst>
            </p:cNvPr>
            <p:cNvSpPr/>
            <p:nvPr/>
          </p:nvSpPr>
          <p:spPr>
            <a:xfrm>
              <a:off x="1472206" y="1913859"/>
              <a:ext cx="1432293" cy="143229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3000"/>
              </a:schemeClr>
            </a:solidFill>
            <a:ln w="285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dk1"/>
                </a:solidFill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C613FB58-A2A1-4B3F-BF44-6A4D8BA659FE}"/>
                </a:ext>
              </a:extLst>
            </p:cNvPr>
            <p:cNvSpPr/>
            <p:nvPr/>
          </p:nvSpPr>
          <p:spPr>
            <a:xfrm>
              <a:off x="1194081" y="2396252"/>
              <a:ext cx="1432293" cy="143229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3000"/>
              </a:schemeClr>
            </a:solidFill>
            <a:ln w="285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dk1"/>
                </a:solidFill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AB36A4CA-3658-4826-AB61-F463BF18C98D}"/>
                </a:ext>
              </a:extLst>
            </p:cNvPr>
            <p:cNvSpPr/>
            <p:nvPr/>
          </p:nvSpPr>
          <p:spPr>
            <a:xfrm>
              <a:off x="1726429" y="2396252"/>
              <a:ext cx="1432293" cy="143229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3000"/>
              </a:schemeClr>
            </a:solidFill>
            <a:ln w="285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dk1"/>
                </a:solidFill>
              </a:endParaRPr>
            </a:p>
          </p:txBody>
        </p:sp>
      </p:grp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03820484-DE62-49FF-96C9-E5B41E0F6B6B}"/>
              </a:ext>
            </a:extLst>
          </p:cNvPr>
          <p:cNvSpPr/>
          <p:nvPr/>
        </p:nvSpPr>
        <p:spPr>
          <a:xfrm>
            <a:off x="1621472" y="2557624"/>
            <a:ext cx="1091128" cy="1062832"/>
          </a:xfrm>
          <a:custGeom>
            <a:avLst/>
            <a:gdLst>
              <a:gd name="connsiteX0" fmla="*/ 0 w 1036788"/>
              <a:gd name="connsiteY0" fmla="*/ 893783 h 893783"/>
              <a:gd name="connsiteX1" fmla="*/ 518394 w 1036788"/>
              <a:gd name="connsiteY1" fmla="*/ 0 h 893783"/>
              <a:gd name="connsiteX2" fmla="*/ 1036788 w 1036788"/>
              <a:gd name="connsiteY2" fmla="*/ 893783 h 893783"/>
              <a:gd name="connsiteX3" fmla="*/ 0 w 1036788"/>
              <a:gd name="connsiteY3" fmla="*/ 893783 h 893783"/>
              <a:gd name="connsiteX0" fmla="*/ 0 w 1036788"/>
              <a:gd name="connsiteY0" fmla="*/ 893783 h 893783"/>
              <a:gd name="connsiteX1" fmla="*/ 253005 w 1036788"/>
              <a:gd name="connsiteY1" fmla="*/ 428507 h 893783"/>
              <a:gd name="connsiteX2" fmla="*/ 518394 w 1036788"/>
              <a:gd name="connsiteY2" fmla="*/ 0 h 893783"/>
              <a:gd name="connsiteX3" fmla="*/ 1036788 w 1036788"/>
              <a:gd name="connsiteY3" fmla="*/ 893783 h 893783"/>
              <a:gd name="connsiteX4" fmla="*/ 0 w 1036788"/>
              <a:gd name="connsiteY4" fmla="*/ 893783 h 893783"/>
              <a:gd name="connsiteX0" fmla="*/ 0 w 1036788"/>
              <a:gd name="connsiteY0" fmla="*/ 893783 h 893783"/>
              <a:gd name="connsiteX1" fmla="*/ 96251 w 1036788"/>
              <a:gd name="connsiteY1" fmla="*/ 332713 h 893783"/>
              <a:gd name="connsiteX2" fmla="*/ 518394 w 1036788"/>
              <a:gd name="connsiteY2" fmla="*/ 0 h 893783"/>
              <a:gd name="connsiteX3" fmla="*/ 1036788 w 1036788"/>
              <a:gd name="connsiteY3" fmla="*/ 893783 h 893783"/>
              <a:gd name="connsiteX4" fmla="*/ 0 w 1036788"/>
              <a:gd name="connsiteY4" fmla="*/ 893783 h 893783"/>
              <a:gd name="connsiteX0" fmla="*/ 0 w 1036788"/>
              <a:gd name="connsiteY0" fmla="*/ 893783 h 893783"/>
              <a:gd name="connsiteX1" fmla="*/ 96251 w 1036788"/>
              <a:gd name="connsiteY1" fmla="*/ 332713 h 893783"/>
              <a:gd name="connsiteX2" fmla="*/ 518394 w 1036788"/>
              <a:gd name="connsiteY2" fmla="*/ 0 h 893783"/>
              <a:gd name="connsiteX3" fmla="*/ 1036788 w 1036788"/>
              <a:gd name="connsiteY3" fmla="*/ 893783 h 893783"/>
              <a:gd name="connsiteX4" fmla="*/ 0 w 1036788"/>
              <a:gd name="connsiteY4" fmla="*/ 893783 h 893783"/>
              <a:gd name="connsiteX0" fmla="*/ 0 w 1036788"/>
              <a:gd name="connsiteY0" fmla="*/ 893783 h 893783"/>
              <a:gd name="connsiteX1" fmla="*/ 96251 w 1036788"/>
              <a:gd name="connsiteY1" fmla="*/ 332713 h 893783"/>
              <a:gd name="connsiteX2" fmla="*/ 518394 w 1036788"/>
              <a:gd name="connsiteY2" fmla="*/ 0 h 893783"/>
              <a:gd name="connsiteX3" fmla="*/ 1036788 w 1036788"/>
              <a:gd name="connsiteY3" fmla="*/ 893783 h 893783"/>
              <a:gd name="connsiteX4" fmla="*/ 0 w 1036788"/>
              <a:gd name="connsiteY4" fmla="*/ 893783 h 893783"/>
              <a:gd name="connsiteX0" fmla="*/ 0 w 1036788"/>
              <a:gd name="connsiteY0" fmla="*/ 893783 h 893783"/>
              <a:gd name="connsiteX1" fmla="*/ 96251 w 1036788"/>
              <a:gd name="connsiteY1" fmla="*/ 332713 h 893783"/>
              <a:gd name="connsiteX2" fmla="*/ 518394 w 1036788"/>
              <a:gd name="connsiteY2" fmla="*/ 0 h 893783"/>
              <a:gd name="connsiteX3" fmla="*/ 769941 w 1036788"/>
              <a:gd name="connsiteY3" fmla="*/ 428371 h 893783"/>
              <a:gd name="connsiteX4" fmla="*/ 1036788 w 1036788"/>
              <a:gd name="connsiteY4" fmla="*/ 893783 h 893783"/>
              <a:gd name="connsiteX5" fmla="*/ 0 w 1036788"/>
              <a:gd name="connsiteY5" fmla="*/ 893783 h 893783"/>
              <a:gd name="connsiteX0" fmla="*/ 0 w 1036788"/>
              <a:gd name="connsiteY0" fmla="*/ 893783 h 893783"/>
              <a:gd name="connsiteX1" fmla="*/ 96251 w 1036788"/>
              <a:gd name="connsiteY1" fmla="*/ 332713 h 893783"/>
              <a:gd name="connsiteX2" fmla="*/ 518394 w 1036788"/>
              <a:gd name="connsiteY2" fmla="*/ 0 h 893783"/>
              <a:gd name="connsiteX3" fmla="*/ 931866 w 1036788"/>
              <a:gd name="connsiteY3" fmla="*/ 333121 h 893783"/>
              <a:gd name="connsiteX4" fmla="*/ 1036788 w 1036788"/>
              <a:gd name="connsiteY4" fmla="*/ 893783 h 893783"/>
              <a:gd name="connsiteX5" fmla="*/ 0 w 1036788"/>
              <a:gd name="connsiteY5" fmla="*/ 893783 h 893783"/>
              <a:gd name="connsiteX0" fmla="*/ 0 w 1036788"/>
              <a:gd name="connsiteY0" fmla="*/ 893783 h 893783"/>
              <a:gd name="connsiteX1" fmla="*/ 96251 w 1036788"/>
              <a:gd name="connsiteY1" fmla="*/ 332713 h 893783"/>
              <a:gd name="connsiteX2" fmla="*/ 518394 w 1036788"/>
              <a:gd name="connsiteY2" fmla="*/ 0 h 893783"/>
              <a:gd name="connsiteX3" fmla="*/ 788991 w 1036788"/>
              <a:gd name="connsiteY3" fmla="*/ 199771 h 893783"/>
              <a:gd name="connsiteX4" fmla="*/ 1036788 w 1036788"/>
              <a:gd name="connsiteY4" fmla="*/ 893783 h 893783"/>
              <a:gd name="connsiteX5" fmla="*/ 0 w 1036788"/>
              <a:gd name="connsiteY5" fmla="*/ 893783 h 893783"/>
              <a:gd name="connsiteX0" fmla="*/ 0 w 1036788"/>
              <a:gd name="connsiteY0" fmla="*/ 893783 h 893783"/>
              <a:gd name="connsiteX1" fmla="*/ 96251 w 1036788"/>
              <a:gd name="connsiteY1" fmla="*/ 332713 h 893783"/>
              <a:gd name="connsiteX2" fmla="*/ 518394 w 1036788"/>
              <a:gd name="connsiteY2" fmla="*/ 0 h 893783"/>
              <a:gd name="connsiteX3" fmla="*/ 788991 w 1036788"/>
              <a:gd name="connsiteY3" fmla="*/ 199771 h 893783"/>
              <a:gd name="connsiteX4" fmla="*/ 917578 w 1036788"/>
              <a:gd name="connsiteY4" fmla="*/ 566483 h 893783"/>
              <a:gd name="connsiteX5" fmla="*/ 1036788 w 1036788"/>
              <a:gd name="connsiteY5" fmla="*/ 893783 h 893783"/>
              <a:gd name="connsiteX6" fmla="*/ 0 w 1036788"/>
              <a:gd name="connsiteY6" fmla="*/ 893783 h 893783"/>
              <a:gd name="connsiteX0" fmla="*/ 0 w 1036788"/>
              <a:gd name="connsiteY0" fmla="*/ 893783 h 893783"/>
              <a:gd name="connsiteX1" fmla="*/ 96251 w 1036788"/>
              <a:gd name="connsiteY1" fmla="*/ 332713 h 893783"/>
              <a:gd name="connsiteX2" fmla="*/ 518394 w 1036788"/>
              <a:gd name="connsiteY2" fmla="*/ 0 h 893783"/>
              <a:gd name="connsiteX3" fmla="*/ 788991 w 1036788"/>
              <a:gd name="connsiteY3" fmla="*/ 199771 h 893783"/>
              <a:gd name="connsiteX4" fmla="*/ 989015 w 1036788"/>
              <a:gd name="connsiteY4" fmla="*/ 509333 h 893783"/>
              <a:gd name="connsiteX5" fmla="*/ 1036788 w 1036788"/>
              <a:gd name="connsiteY5" fmla="*/ 893783 h 893783"/>
              <a:gd name="connsiteX6" fmla="*/ 0 w 1036788"/>
              <a:gd name="connsiteY6" fmla="*/ 893783 h 893783"/>
              <a:gd name="connsiteX0" fmla="*/ 0 w 1036788"/>
              <a:gd name="connsiteY0" fmla="*/ 893783 h 893783"/>
              <a:gd name="connsiteX1" fmla="*/ 96251 w 1036788"/>
              <a:gd name="connsiteY1" fmla="*/ 332713 h 893783"/>
              <a:gd name="connsiteX2" fmla="*/ 518394 w 1036788"/>
              <a:gd name="connsiteY2" fmla="*/ 0 h 893783"/>
              <a:gd name="connsiteX3" fmla="*/ 808041 w 1036788"/>
              <a:gd name="connsiteY3" fmla="*/ 204534 h 893783"/>
              <a:gd name="connsiteX4" fmla="*/ 989015 w 1036788"/>
              <a:gd name="connsiteY4" fmla="*/ 509333 h 893783"/>
              <a:gd name="connsiteX5" fmla="*/ 1036788 w 1036788"/>
              <a:gd name="connsiteY5" fmla="*/ 893783 h 893783"/>
              <a:gd name="connsiteX6" fmla="*/ 0 w 1036788"/>
              <a:gd name="connsiteY6" fmla="*/ 893783 h 893783"/>
              <a:gd name="connsiteX0" fmla="*/ 10521 w 1047309"/>
              <a:gd name="connsiteY0" fmla="*/ 893783 h 893783"/>
              <a:gd name="connsiteX1" fmla="*/ 528915 w 1047309"/>
              <a:gd name="connsiteY1" fmla="*/ 0 h 893783"/>
              <a:gd name="connsiteX2" fmla="*/ 818562 w 1047309"/>
              <a:gd name="connsiteY2" fmla="*/ 204534 h 893783"/>
              <a:gd name="connsiteX3" fmla="*/ 999536 w 1047309"/>
              <a:gd name="connsiteY3" fmla="*/ 509333 h 893783"/>
              <a:gd name="connsiteX4" fmla="*/ 1047309 w 1047309"/>
              <a:gd name="connsiteY4" fmla="*/ 893783 h 893783"/>
              <a:gd name="connsiteX5" fmla="*/ 10521 w 1047309"/>
              <a:gd name="connsiteY5" fmla="*/ 893783 h 893783"/>
              <a:gd name="connsiteX0" fmla="*/ 25745 w 1062533"/>
              <a:gd name="connsiteY0" fmla="*/ 893783 h 893783"/>
              <a:gd name="connsiteX1" fmla="*/ 333724 w 1062533"/>
              <a:gd name="connsiteY1" fmla="*/ 247396 h 893783"/>
              <a:gd name="connsiteX2" fmla="*/ 544139 w 1062533"/>
              <a:gd name="connsiteY2" fmla="*/ 0 h 893783"/>
              <a:gd name="connsiteX3" fmla="*/ 833786 w 1062533"/>
              <a:gd name="connsiteY3" fmla="*/ 204534 h 893783"/>
              <a:gd name="connsiteX4" fmla="*/ 1014760 w 1062533"/>
              <a:gd name="connsiteY4" fmla="*/ 509333 h 893783"/>
              <a:gd name="connsiteX5" fmla="*/ 1062533 w 1062533"/>
              <a:gd name="connsiteY5" fmla="*/ 893783 h 893783"/>
              <a:gd name="connsiteX6" fmla="*/ 25745 w 1062533"/>
              <a:gd name="connsiteY6" fmla="*/ 893783 h 893783"/>
              <a:gd name="connsiteX0" fmla="*/ 61739 w 1098527"/>
              <a:gd name="connsiteY0" fmla="*/ 893783 h 893783"/>
              <a:gd name="connsiteX1" fmla="*/ 145881 w 1098527"/>
              <a:gd name="connsiteY1" fmla="*/ 566483 h 893783"/>
              <a:gd name="connsiteX2" fmla="*/ 369718 w 1098527"/>
              <a:gd name="connsiteY2" fmla="*/ 247396 h 893783"/>
              <a:gd name="connsiteX3" fmla="*/ 580133 w 1098527"/>
              <a:gd name="connsiteY3" fmla="*/ 0 h 893783"/>
              <a:gd name="connsiteX4" fmla="*/ 869780 w 1098527"/>
              <a:gd name="connsiteY4" fmla="*/ 204534 h 893783"/>
              <a:gd name="connsiteX5" fmla="*/ 1050754 w 1098527"/>
              <a:gd name="connsiteY5" fmla="*/ 509333 h 893783"/>
              <a:gd name="connsiteX6" fmla="*/ 1098527 w 1098527"/>
              <a:gd name="connsiteY6" fmla="*/ 893783 h 893783"/>
              <a:gd name="connsiteX7" fmla="*/ 61739 w 1098527"/>
              <a:gd name="connsiteY7" fmla="*/ 893783 h 893783"/>
              <a:gd name="connsiteX0" fmla="*/ 61739 w 1098527"/>
              <a:gd name="connsiteY0" fmla="*/ 893783 h 893783"/>
              <a:gd name="connsiteX1" fmla="*/ 145881 w 1098527"/>
              <a:gd name="connsiteY1" fmla="*/ 566483 h 893783"/>
              <a:gd name="connsiteX2" fmla="*/ 274468 w 1098527"/>
              <a:gd name="connsiteY2" fmla="*/ 185484 h 893783"/>
              <a:gd name="connsiteX3" fmla="*/ 580133 w 1098527"/>
              <a:gd name="connsiteY3" fmla="*/ 0 h 893783"/>
              <a:gd name="connsiteX4" fmla="*/ 869780 w 1098527"/>
              <a:gd name="connsiteY4" fmla="*/ 204534 h 893783"/>
              <a:gd name="connsiteX5" fmla="*/ 1050754 w 1098527"/>
              <a:gd name="connsiteY5" fmla="*/ 509333 h 893783"/>
              <a:gd name="connsiteX6" fmla="*/ 1098527 w 1098527"/>
              <a:gd name="connsiteY6" fmla="*/ 893783 h 893783"/>
              <a:gd name="connsiteX7" fmla="*/ 61739 w 1098527"/>
              <a:gd name="connsiteY7" fmla="*/ 893783 h 893783"/>
              <a:gd name="connsiteX0" fmla="*/ 76449 w 1113237"/>
              <a:gd name="connsiteY0" fmla="*/ 893783 h 893783"/>
              <a:gd name="connsiteX1" fmla="*/ 98678 w 1113237"/>
              <a:gd name="connsiteY1" fmla="*/ 485520 h 893783"/>
              <a:gd name="connsiteX2" fmla="*/ 289178 w 1113237"/>
              <a:gd name="connsiteY2" fmla="*/ 185484 h 893783"/>
              <a:gd name="connsiteX3" fmla="*/ 594843 w 1113237"/>
              <a:gd name="connsiteY3" fmla="*/ 0 h 893783"/>
              <a:gd name="connsiteX4" fmla="*/ 884490 w 1113237"/>
              <a:gd name="connsiteY4" fmla="*/ 204534 h 893783"/>
              <a:gd name="connsiteX5" fmla="*/ 1065464 w 1113237"/>
              <a:gd name="connsiteY5" fmla="*/ 509333 h 893783"/>
              <a:gd name="connsiteX6" fmla="*/ 1113237 w 1113237"/>
              <a:gd name="connsiteY6" fmla="*/ 893783 h 893783"/>
              <a:gd name="connsiteX7" fmla="*/ 76449 w 1113237"/>
              <a:gd name="connsiteY7" fmla="*/ 893783 h 893783"/>
              <a:gd name="connsiteX0" fmla="*/ 70084 w 1130684"/>
              <a:gd name="connsiteY0" fmla="*/ 874733 h 893783"/>
              <a:gd name="connsiteX1" fmla="*/ 116125 w 1130684"/>
              <a:gd name="connsiteY1" fmla="*/ 485520 h 893783"/>
              <a:gd name="connsiteX2" fmla="*/ 306625 w 1130684"/>
              <a:gd name="connsiteY2" fmla="*/ 185484 h 893783"/>
              <a:gd name="connsiteX3" fmla="*/ 612290 w 1130684"/>
              <a:gd name="connsiteY3" fmla="*/ 0 h 893783"/>
              <a:gd name="connsiteX4" fmla="*/ 901937 w 1130684"/>
              <a:gd name="connsiteY4" fmla="*/ 204534 h 893783"/>
              <a:gd name="connsiteX5" fmla="*/ 1082911 w 1130684"/>
              <a:gd name="connsiteY5" fmla="*/ 509333 h 893783"/>
              <a:gd name="connsiteX6" fmla="*/ 1130684 w 1130684"/>
              <a:gd name="connsiteY6" fmla="*/ 893783 h 893783"/>
              <a:gd name="connsiteX7" fmla="*/ 70084 w 1130684"/>
              <a:gd name="connsiteY7" fmla="*/ 874733 h 893783"/>
              <a:gd name="connsiteX0" fmla="*/ 70084 w 1130684"/>
              <a:gd name="connsiteY0" fmla="*/ 874733 h 893783"/>
              <a:gd name="connsiteX1" fmla="*/ 116125 w 1130684"/>
              <a:gd name="connsiteY1" fmla="*/ 485520 h 893783"/>
              <a:gd name="connsiteX2" fmla="*/ 306625 w 1130684"/>
              <a:gd name="connsiteY2" fmla="*/ 185484 h 893783"/>
              <a:gd name="connsiteX3" fmla="*/ 612290 w 1130684"/>
              <a:gd name="connsiteY3" fmla="*/ 0 h 893783"/>
              <a:gd name="connsiteX4" fmla="*/ 901937 w 1130684"/>
              <a:gd name="connsiteY4" fmla="*/ 204534 h 893783"/>
              <a:gd name="connsiteX5" fmla="*/ 1082911 w 1130684"/>
              <a:gd name="connsiteY5" fmla="*/ 509333 h 893783"/>
              <a:gd name="connsiteX6" fmla="*/ 1130684 w 1130684"/>
              <a:gd name="connsiteY6" fmla="*/ 893783 h 893783"/>
              <a:gd name="connsiteX7" fmla="*/ 70084 w 1130684"/>
              <a:gd name="connsiteY7" fmla="*/ 874733 h 893783"/>
              <a:gd name="connsiteX0" fmla="*/ 8888 w 1069488"/>
              <a:gd name="connsiteY0" fmla="*/ 874733 h 893783"/>
              <a:gd name="connsiteX1" fmla="*/ 54929 w 1069488"/>
              <a:gd name="connsiteY1" fmla="*/ 485520 h 893783"/>
              <a:gd name="connsiteX2" fmla="*/ 245429 w 1069488"/>
              <a:gd name="connsiteY2" fmla="*/ 185484 h 893783"/>
              <a:gd name="connsiteX3" fmla="*/ 551094 w 1069488"/>
              <a:gd name="connsiteY3" fmla="*/ 0 h 893783"/>
              <a:gd name="connsiteX4" fmla="*/ 840741 w 1069488"/>
              <a:gd name="connsiteY4" fmla="*/ 204534 h 893783"/>
              <a:gd name="connsiteX5" fmla="*/ 1021715 w 1069488"/>
              <a:gd name="connsiteY5" fmla="*/ 509333 h 893783"/>
              <a:gd name="connsiteX6" fmla="*/ 1069488 w 1069488"/>
              <a:gd name="connsiteY6" fmla="*/ 893783 h 893783"/>
              <a:gd name="connsiteX7" fmla="*/ 8888 w 1069488"/>
              <a:gd name="connsiteY7" fmla="*/ 874733 h 893783"/>
              <a:gd name="connsiteX0" fmla="*/ 8888 w 1069488"/>
              <a:gd name="connsiteY0" fmla="*/ 874733 h 893783"/>
              <a:gd name="connsiteX1" fmla="*/ 54929 w 1069488"/>
              <a:gd name="connsiteY1" fmla="*/ 485520 h 893783"/>
              <a:gd name="connsiteX2" fmla="*/ 245429 w 1069488"/>
              <a:gd name="connsiteY2" fmla="*/ 185484 h 893783"/>
              <a:gd name="connsiteX3" fmla="*/ 551094 w 1069488"/>
              <a:gd name="connsiteY3" fmla="*/ 0 h 893783"/>
              <a:gd name="connsiteX4" fmla="*/ 840741 w 1069488"/>
              <a:gd name="connsiteY4" fmla="*/ 204534 h 893783"/>
              <a:gd name="connsiteX5" fmla="*/ 1021715 w 1069488"/>
              <a:gd name="connsiteY5" fmla="*/ 509333 h 893783"/>
              <a:gd name="connsiteX6" fmla="*/ 1069488 w 1069488"/>
              <a:gd name="connsiteY6" fmla="*/ 893783 h 893783"/>
              <a:gd name="connsiteX7" fmla="*/ 8888 w 1069488"/>
              <a:gd name="connsiteY7" fmla="*/ 874733 h 893783"/>
              <a:gd name="connsiteX0" fmla="*/ 8888 w 1069488"/>
              <a:gd name="connsiteY0" fmla="*/ 875270 h 894320"/>
              <a:gd name="connsiteX1" fmla="*/ 54929 w 1069488"/>
              <a:gd name="connsiteY1" fmla="*/ 486057 h 894320"/>
              <a:gd name="connsiteX2" fmla="*/ 245429 w 1069488"/>
              <a:gd name="connsiteY2" fmla="*/ 186021 h 894320"/>
              <a:gd name="connsiteX3" fmla="*/ 551094 w 1069488"/>
              <a:gd name="connsiteY3" fmla="*/ 537 h 894320"/>
              <a:gd name="connsiteX4" fmla="*/ 840741 w 1069488"/>
              <a:gd name="connsiteY4" fmla="*/ 205071 h 894320"/>
              <a:gd name="connsiteX5" fmla="*/ 1021715 w 1069488"/>
              <a:gd name="connsiteY5" fmla="*/ 509870 h 894320"/>
              <a:gd name="connsiteX6" fmla="*/ 1069488 w 1069488"/>
              <a:gd name="connsiteY6" fmla="*/ 894320 h 894320"/>
              <a:gd name="connsiteX7" fmla="*/ 8888 w 1069488"/>
              <a:gd name="connsiteY7" fmla="*/ 875270 h 894320"/>
              <a:gd name="connsiteX0" fmla="*/ 8888 w 1069488"/>
              <a:gd name="connsiteY0" fmla="*/ 874832 h 893882"/>
              <a:gd name="connsiteX1" fmla="*/ 54929 w 1069488"/>
              <a:gd name="connsiteY1" fmla="*/ 485619 h 893882"/>
              <a:gd name="connsiteX2" fmla="*/ 245429 w 1069488"/>
              <a:gd name="connsiteY2" fmla="*/ 185583 h 893882"/>
              <a:gd name="connsiteX3" fmla="*/ 551094 w 1069488"/>
              <a:gd name="connsiteY3" fmla="*/ 99 h 893882"/>
              <a:gd name="connsiteX4" fmla="*/ 840741 w 1069488"/>
              <a:gd name="connsiteY4" fmla="*/ 204633 h 893882"/>
              <a:gd name="connsiteX5" fmla="*/ 1021715 w 1069488"/>
              <a:gd name="connsiteY5" fmla="*/ 509432 h 893882"/>
              <a:gd name="connsiteX6" fmla="*/ 1069488 w 1069488"/>
              <a:gd name="connsiteY6" fmla="*/ 893882 h 893882"/>
              <a:gd name="connsiteX7" fmla="*/ 8888 w 1069488"/>
              <a:gd name="connsiteY7" fmla="*/ 874832 h 893882"/>
              <a:gd name="connsiteX0" fmla="*/ 8888 w 1069488"/>
              <a:gd name="connsiteY0" fmla="*/ 874832 h 893882"/>
              <a:gd name="connsiteX1" fmla="*/ 54929 w 1069488"/>
              <a:gd name="connsiteY1" fmla="*/ 485619 h 893882"/>
              <a:gd name="connsiteX2" fmla="*/ 245429 w 1069488"/>
              <a:gd name="connsiteY2" fmla="*/ 185583 h 893882"/>
              <a:gd name="connsiteX3" fmla="*/ 551094 w 1069488"/>
              <a:gd name="connsiteY3" fmla="*/ 99 h 893882"/>
              <a:gd name="connsiteX4" fmla="*/ 840741 w 1069488"/>
              <a:gd name="connsiteY4" fmla="*/ 204633 h 893882"/>
              <a:gd name="connsiteX5" fmla="*/ 1021715 w 1069488"/>
              <a:gd name="connsiteY5" fmla="*/ 509432 h 893882"/>
              <a:gd name="connsiteX6" fmla="*/ 1069488 w 1069488"/>
              <a:gd name="connsiteY6" fmla="*/ 893882 h 893882"/>
              <a:gd name="connsiteX7" fmla="*/ 8888 w 1069488"/>
              <a:gd name="connsiteY7" fmla="*/ 874832 h 893882"/>
              <a:gd name="connsiteX0" fmla="*/ 8888 w 1069488"/>
              <a:gd name="connsiteY0" fmla="*/ 874832 h 893882"/>
              <a:gd name="connsiteX1" fmla="*/ 54929 w 1069488"/>
              <a:gd name="connsiteY1" fmla="*/ 485619 h 893882"/>
              <a:gd name="connsiteX2" fmla="*/ 250192 w 1069488"/>
              <a:gd name="connsiteY2" fmla="*/ 176058 h 893882"/>
              <a:gd name="connsiteX3" fmla="*/ 551094 w 1069488"/>
              <a:gd name="connsiteY3" fmla="*/ 99 h 893882"/>
              <a:gd name="connsiteX4" fmla="*/ 840741 w 1069488"/>
              <a:gd name="connsiteY4" fmla="*/ 204633 h 893882"/>
              <a:gd name="connsiteX5" fmla="*/ 1021715 w 1069488"/>
              <a:gd name="connsiteY5" fmla="*/ 509432 h 893882"/>
              <a:gd name="connsiteX6" fmla="*/ 1069488 w 1069488"/>
              <a:gd name="connsiteY6" fmla="*/ 893882 h 893882"/>
              <a:gd name="connsiteX7" fmla="*/ 8888 w 1069488"/>
              <a:gd name="connsiteY7" fmla="*/ 874832 h 893882"/>
              <a:gd name="connsiteX0" fmla="*/ 9921 w 1070521"/>
              <a:gd name="connsiteY0" fmla="*/ 874832 h 893882"/>
              <a:gd name="connsiteX1" fmla="*/ 51199 w 1070521"/>
              <a:gd name="connsiteY1" fmla="*/ 518957 h 893882"/>
              <a:gd name="connsiteX2" fmla="*/ 251225 w 1070521"/>
              <a:gd name="connsiteY2" fmla="*/ 176058 h 893882"/>
              <a:gd name="connsiteX3" fmla="*/ 552127 w 1070521"/>
              <a:gd name="connsiteY3" fmla="*/ 99 h 893882"/>
              <a:gd name="connsiteX4" fmla="*/ 841774 w 1070521"/>
              <a:gd name="connsiteY4" fmla="*/ 204633 h 893882"/>
              <a:gd name="connsiteX5" fmla="*/ 1022748 w 1070521"/>
              <a:gd name="connsiteY5" fmla="*/ 509432 h 893882"/>
              <a:gd name="connsiteX6" fmla="*/ 1070521 w 1070521"/>
              <a:gd name="connsiteY6" fmla="*/ 893882 h 893882"/>
              <a:gd name="connsiteX7" fmla="*/ 9921 w 1070521"/>
              <a:gd name="connsiteY7" fmla="*/ 874832 h 893882"/>
              <a:gd name="connsiteX0" fmla="*/ 9921 w 1070521"/>
              <a:gd name="connsiteY0" fmla="*/ 884346 h 903396"/>
              <a:gd name="connsiteX1" fmla="*/ 51199 w 1070521"/>
              <a:gd name="connsiteY1" fmla="*/ 528471 h 903396"/>
              <a:gd name="connsiteX2" fmla="*/ 251225 w 1070521"/>
              <a:gd name="connsiteY2" fmla="*/ 185572 h 903396"/>
              <a:gd name="connsiteX3" fmla="*/ 552127 w 1070521"/>
              <a:gd name="connsiteY3" fmla="*/ 88 h 903396"/>
              <a:gd name="connsiteX4" fmla="*/ 841774 w 1070521"/>
              <a:gd name="connsiteY4" fmla="*/ 214147 h 903396"/>
              <a:gd name="connsiteX5" fmla="*/ 1022748 w 1070521"/>
              <a:gd name="connsiteY5" fmla="*/ 518946 h 903396"/>
              <a:gd name="connsiteX6" fmla="*/ 1070521 w 1070521"/>
              <a:gd name="connsiteY6" fmla="*/ 903396 h 903396"/>
              <a:gd name="connsiteX7" fmla="*/ 9921 w 1070521"/>
              <a:gd name="connsiteY7" fmla="*/ 884346 h 903396"/>
              <a:gd name="connsiteX0" fmla="*/ 9921 w 1070521"/>
              <a:gd name="connsiteY0" fmla="*/ 884346 h 903396"/>
              <a:gd name="connsiteX1" fmla="*/ 51199 w 1070521"/>
              <a:gd name="connsiteY1" fmla="*/ 528471 h 903396"/>
              <a:gd name="connsiteX2" fmla="*/ 251225 w 1070521"/>
              <a:gd name="connsiteY2" fmla="*/ 185572 h 903396"/>
              <a:gd name="connsiteX3" fmla="*/ 552127 w 1070521"/>
              <a:gd name="connsiteY3" fmla="*/ 88 h 903396"/>
              <a:gd name="connsiteX4" fmla="*/ 851299 w 1070521"/>
              <a:gd name="connsiteY4" fmla="*/ 214147 h 903396"/>
              <a:gd name="connsiteX5" fmla="*/ 1022748 w 1070521"/>
              <a:gd name="connsiteY5" fmla="*/ 518946 h 903396"/>
              <a:gd name="connsiteX6" fmla="*/ 1070521 w 1070521"/>
              <a:gd name="connsiteY6" fmla="*/ 903396 h 903396"/>
              <a:gd name="connsiteX7" fmla="*/ 9921 w 1070521"/>
              <a:gd name="connsiteY7" fmla="*/ 884346 h 903396"/>
              <a:gd name="connsiteX0" fmla="*/ 9921 w 1070521"/>
              <a:gd name="connsiteY0" fmla="*/ 884346 h 903396"/>
              <a:gd name="connsiteX1" fmla="*/ 51199 w 1070521"/>
              <a:gd name="connsiteY1" fmla="*/ 528471 h 903396"/>
              <a:gd name="connsiteX2" fmla="*/ 251225 w 1070521"/>
              <a:gd name="connsiteY2" fmla="*/ 185572 h 903396"/>
              <a:gd name="connsiteX3" fmla="*/ 552127 w 1070521"/>
              <a:gd name="connsiteY3" fmla="*/ 88 h 903396"/>
              <a:gd name="connsiteX4" fmla="*/ 851299 w 1070521"/>
              <a:gd name="connsiteY4" fmla="*/ 214147 h 903396"/>
              <a:gd name="connsiteX5" fmla="*/ 1022748 w 1070521"/>
              <a:gd name="connsiteY5" fmla="*/ 518946 h 903396"/>
              <a:gd name="connsiteX6" fmla="*/ 1070521 w 1070521"/>
              <a:gd name="connsiteY6" fmla="*/ 903396 h 903396"/>
              <a:gd name="connsiteX7" fmla="*/ 9921 w 1070521"/>
              <a:gd name="connsiteY7" fmla="*/ 884346 h 903396"/>
              <a:gd name="connsiteX0" fmla="*/ 9921 w 1070521"/>
              <a:gd name="connsiteY0" fmla="*/ 884369 h 903419"/>
              <a:gd name="connsiteX1" fmla="*/ 51199 w 1070521"/>
              <a:gd name="connsiteY1" fmla="*/ 528494 h 903419"/>
              <a:gd name="connsiteX2" fmla="*/ 251225 w 1070521"/>
              <a:gd name="connsiteY2" fmla="*/ 185595 h 903419"/>
              <a:gd name="connsiteX3" fmla="*/ 552127 w 1070521"/>
              <a:gd name="connsiteY3" fmla="*/ 111 h 903419"/>
              <a:gd name="connsiteX4" fmla="*/ 851299 w 1070521"/>
              <a:gd name="connsiteY4" fmla="*/ 214170 h 903419"/>
              <a:gd name="connsiteX5" fmla="*/ 1022748 w 1070521"/>
              <a:gd name="connsiteY5" fmla="*/ 518969 h 903419"/>
              <a:gd name="connsiteX6" fmla="*/ 1070521 w 1070521"/>
              <a:gd name="connsiteY6" fmla="*/ 903419 h 903419"/>
              <a:gd name="connsiteX7" fmla="*/ 9921 w 1070521"/>
              <a:gd name="connsiteY7" fmla="*/ 884369 h 903419"/>
              <a:gd name="connsiteX0" fmla="*/ 9921 w 1070521"/>
              <a:gd name="connsiteY0" fmla="*/ 884369 h 903419"/>
              <a:gd name="connsiteX1" fmla="*/ 51199 w 1070521"/>
              <a:gd name="connsiteY1" fmla="*/ 528494 h 903419"/>
              <a:gd name="connsiteX2" fmla="*/ 251225 w 1070521"/>
              <a:gd name="connsiteY2" fmla="*/ 185595 h 903419"/>
              <a:gd name="connsiteX3" fmla="*/ 552127 w 1070521"/>
              <a:gd name="connsiteY3" fmla="*/ 111 h 903419"/>
              <a:gd name="connsiteX4" fmla="*/ 851299 w 1070521"/>
              <a:gd name="connsiteY4" fmla="*/ 214170 h 903419"/>
              <a:gd name="connsiteX5" fmla="*/ 1022748 w 1070521"/>
              <a:gd name="connsiteY5" fmla="*/ 518969 h 903419"/>
              <a:gd name="connsiteX6" fmla="*/ 1070521 w 1070521"/>
              <a:gd name="connsiteY6" fmla="*/ 903419 h 903419"/>
              <a:gd name="connsiteX7" fmla="*/ 9921 w 1070521"/>
              <a:gd name="connsiteY7" fmla="*/ 884369 h 903419"/>
              <a:gd name="connsiteX0" fmla="*/ 9921 w 1070521"/>
              <a:gd name="connsiteY0" fmla="*/ 885852 h 904902"/>
              <a:gd name="connsiteX1" fmla="*/ 51199 w 1070521"/>
              <a:gd name="connsiteY1" fmla="*/ 529977 h 904902"/>
              <a:gd name="connsiteX2" fmla="*/ 251225 w 1070521"/>
              <a:gd name="connsiteY2" fmla="*/ 187078 h 904902"/>
              <a:gd name="connsiteX3" fmla="*/ 552127 w 1070521"/>
              <a:gd name="connsiteY3" fmla="*/ 1594 h 904902"/>
              <a:gd name="connsiteX4" fmla="*/ 851299 w 1070521"/>
              <a:gd name="connsiteY4" fmla="*/ 215653 h 904902"/>
              <a:gd name="connsiteX5" fmla="*/ 1022748 w 1070521"/>
              <a:gd name="connsiteY5" fmla="*/ 520452 h 904902"/>
              <a:gd name="connsiteX6" fmla="*/ 1070521 w 1070521"/>
              <a:gd name="connsiteY6" fmla="*/ 904902 h 904902"/>
              <a:gd name="connsiteX7" fmla="*/ 9921 w 1070521"/>
              <a:gd name="connsiteY7" fmla="*/ 885852 h 904902"/>
              <a:gd name="connsiteX0" fmla="*/ 9921 w 1070521"/>
              <a:gd name="connsiteY0" fmla="*/ 884386 h 903436"/>
              <a:gd name="connsiteX1" fmla="*/ 51199 w 1070521"/>
              <a:gd name="connsiteY1" fmla="*/ 528511 h 903436"/>
              <a:gd name="connsiteX2" fmla="*/ 251225 w 1070521"/>
              <a:gd name="connsiteY2" fmla="*/ 185612 h 903436"/>
              <a:gd name="connsiteX3" fmla="*/ 552127 w 1070521"/>
              <a:gd name="connsiteY3" fmla="*/ 128 h 903436"/>
              <a:gd name="connsiteX4" fmla="*/ 851299 w 1070521"/>
              <a:gd name="connsiteY4" fmla="*/ 214187 h 903436"/>
              <a:gd name="connsiteX5" fmla="*/ 1022748 w 1070521"/>
              <a:gd name="connsiteY5" fmla="*/ 518986 h 903436"/>
              <a:gd name="connsiteX6" fmla="*/ 1070521 w 1070521"/>
              <a:gd name="connsiteY6" fmla="*/ 903436 h 903436"/>
              <a:gd name="connsiteX7" fmla="*/ 9921 w 1070521"/>
              <a:gd name="connsiteY7" fmla="*/ 884386 h 903436"/>
              <a:gd name="connsiteX0" fmla="*/ 9921 w 1070521"/>
              <a:gd name="connsiteY0" fmla="*/ 884386 h 903436"/>
              <a:gd name="connsiteX1" fmla="*/ 51199 w 1070521"/>
              <a:gd name="connsiteY1" fmla="*/ 528511 h 903436"/>
              <a:gd name="connsiteX2" fmla="*/ 251225 w 1070521"/>
              <a:gd name="connsiteY2" fmla="*/ 185612 h 903436"/>
              <a:gd name="connsiteX3" fmla="*/ 552127 w 1070521"/>
              <a:gd name="connsiteY3" fmla="*/ 128 h 903436"/>
              <a:gd name="connsiteX4" fmla="*/ 851299 w 1070521"/>
              <a:gd name="connsiteY4" fmla="*/ 214187 h 903436"/>
              <a:gd name="connsiteX5" fmla="*/ 1022748 w 1070521"/>
              <a:gd name="connsiteY5" fmla="*/ 518986 h 903436"/>
              <a:gd name="connsiteX6" fmla="*/ 1070521 w 1070521"/>
              <a:gd name="connsiteY6" fmla="*/ 903436 h 903436"/>
              <a:gd name="connsiteX7" fmla="*/ 9921 w 1070521"/>
              <a:gd name="connsiteY7" fmla="*/ 884386 h 903436"/>
              <a:gd name="connsiteX0" fmla="*/ 9921 w 1109867"/>
              <a:gd name="connsiteY0" fmla="*/ 884386 h 903436"/>
              <a:gd name="connsiteX1" fmla="*/ 51199 w 1109867"/>
              <a:gd name="connsiteY1" fmla="*/ 528511 h 903436"/>
              <a:gd name="connsiteX2" fmla="*/ 251225 w 1109867"/>
              <a:gd name="connsiteY2" fmla="*/ 185612 h 903436"/>
              <a:gd name="connsiteX3" fmla="*/ 552127 w 1109867"/>
              <a:gd name="connsiteY3" fmla="*/ 128 h 903436"/>
              <a:gd name="connsiteX4" fmla="*/ 851299 w 1109867"/>
              <a:gd name="connsiteY4" fmla="*/ 214187 h 903436"/>
              <a:gd name="connsiteX5" fmla="*/ 1070521 w 1109867"/>
              <a:gd name="connsiteY5" fmla="*/ 903436 h 903436"/>
              <a:gd name="connsiteX6" fmla="*/ 9921 w 1109867"/>
              <a:gd name="connsiteY6" fmla="*/ 884386 h 903436"/>
              <a:gd name="connsiteX0" fmla="*/ 9921 w 1114306"/>
              <a:gd name="connsiteY0" fmla="*/ 884386 h 903436"/>
              <a:gd name="connsiteX1" fmla="*/ 51199 w 1114306"/>
              <a:gd name="connsiteY1" fmla="*/ 528511 h 903436"/>
              <a:gd name="connsiteX2" fmla="*/ 251225 w 1114306"/>
              <a:gd name="connsiteY2" fmla="*/ 185612 h 903436"/>
              <a:gd name="connsiteX3" fmla="*/ 552127 w 1114306"/>
              <a:gd name="connsiteY3" fmla="*/ 128 h 903436"/>
              <a:gd name="connsiteX4" fmla="*/ 851299 w 1114306"/>
              <a:gd name="connsiteY4" fmla="*/ 214187 h 903436"/>
              <a:gd name="connsiteX5" fmla="*/ 1070521 w 1114306"/>
              <a:gd name="connsiteY5" fmla="*/ 903436 h 903436"/>
              <a:gd name="connsiteX6" fmla="*/ 9921 w 1114306"/>
              <a:gd name="connsiteY6" fmla="*/ 884386 h 903436"/>
              <a:gd name="connsiteX0" fmla="*/ 9921 w 1116148"/>
              <a:gd name="connsiteY0" fmla="*/ 884378 h 903428"/>
              <a:gd name="connsiteX1" fmla="*/ 51199 w 1116148"/>
              <a:gd name="connsiteY1" fmla="*/ 528503 h 903428"/>
              <a:gd name="connsiteX2" fmla="*/ 251225 w 1116148"/>
              <a:gd name="connsiteY2" fmla="*/ 185604 h 903428"/>
              <a:gd name="connsiteX3" fmla="*/ 552127 w 1116148"/>
              <a:gd name="connsiteY3" fmla="*/ 120 h 903428"/>
              <a:gd name="connsiteX4" fmla="*/ 865587 w 1116148"/>
              <a:gd name="connsiteY4" fmla="*/ 218942 h 903428"/>
              <a:gd name="connsiteX5" fmla="*/ 1070521 w 1116148"/>
              <a:gd name="connsiteY5" fmla="*/ 903428 h 903428"/>
              <a:gd name="connsiteX6" fmla="*/ 9921 w 1116148"/>
              <a:gd name="connsiteY6" fmla="*/ 884378 h 903428"/>
              <a:gd name="connsiteX0" fmla="*/ 9921 w 1111382"/>
              <a:gd name="connsiteY0" fmla="*/ 884378 h 903428"/>
              <a:gd name="connsiteX1" fmla="*/ 51199 w 1111382"/>
              <a:gd name="connsiteY1" fmla="*/ 528503 h 903428"/>
              <a:gd name="connsiteX2" fmla="*/ 251225 w 1111382"/>
              <a:gd name="connsiteY2" fmla="*/ 185604 h 903428"/>
              <a:gd name="connsiteX3" fmla="*/ 552127 w 1111382"/>
              <a:gd name="connsiteY3" fmla="*/ 120 h 903428"/>
              <a:gd name="connsiteX4" fmla="*/ 865587 w 1111382"/>
              <a:gd name="connsiteY4" fmla="*/ 218942 h 903428"/>
              <a:gd name="connsiteX5" fmla="*/ 1070521 w 1111382"/>
              <a:gd name="connsiteY5" fmla="*/ 903428 h 903428"/>
              <a:gd name="connsiteX6" fmla="*/ 9921 w 1111382"/>
              <a:gd name="connsiteY6" fmla="*/ 884378 h 903428"/>
              <a:gd name="connsiteX0" fmla="*/ 9921 w 1144052"/>
              <a:gd name="connsiteY0" fmla="*/ 884378 h 903428"/>
              <a:gd name="connsiteX1" fmla="*/ 51199 w 1144052"/>
              <a:gd name="connsiteY1" fmla="*/ 528503 h 903428"/>
              <a:gd name="connsiteX2" fmla="*/ 251225 w 1144052"/>
              <a:gd name="connsiteY2" fmla="*/ 185604 h 903428"/>
              <a:gd name="connsiteX3" fmla="*/ 552127 w 1144052"/>
              <a:gd name="connsiteY3" fmla="*/ 120 h 903428"/>
              <a:gd name="connsiteX4" fmla="*/ 865587 w 1144052"/>
              <a:gd name="connsiteY4" fmla="*/ 218942 h 903428"/>
              <a:gd name="connsiteX5" fmla="*/ 1032275 w 1144052"/>
              <a:gd name="connsiteY5" fmla="*/ 528504 h 903428"/>
              <a:gd name="connsiteX6" fmla="*/ 1070521 w 1144052"/>
              <a:gd name="connsiteY6" fmla="*/ 903428 h 903428"/>
              <a:gd name="connsiteX7" fmla="*/ 9921 w 1144052"/>
              <a:gd name="connsiteY7" fmla="*/ 884378 h 903428"/>
              <a:gd name="connsiteX0" fmla="*/ 8888 w 1143019"/>
              <a:gd name="connsiteY0" fmla="*/ 884378 h 903428"/>
              <a:gd name="connsiteX1" fmla="*/ 54928 w 1143019"/>
              <a:gd name="connsiteY1" fmla="*/ 514215 h 903428"/>
              <a:gd name="connsiteX2" fmla="*/ 250192 w 1143019"/>
              <a:gd name="connsiteY2" fmla="*/ 185604 h 903428"/>
              <a:gd name="connsiteX3" fmla="*/ 551094 w 1143019"/>
              <a:gd name="connsiteY3" fmla="*/ 120 h 903428"/>
              <a:gd name="connsiteX4" fmla="*/ 864554 w 1143019"/>
              <a:gd name="connsiteY4" fmla="*/ 218942 h 903428"/>
              <a:gd name="connsiteX5" fmla="*/ 1031242 w 1143019"/>
              <a:gd name="connsiteY5" fmla="*/ 528504 h 903428"/>
              <a:gd name="connsiteX6" fmla="*/ 1069488 w 1143019"/>
              <a:gd name="connsiteY6" fmla="*/ 903428 h 903428"/>
              <a:gd name="connsiteX7" fmla="*/ 8888 w 1143019"/>
              <a:gd name="connsiteY7" fmla="*/ 884378 h 903428"/>
              <a:gd name="connsiteX0" fmla="*/ 8888 w 1075907"/>
              <a:gd name="connsiteY0" fmla="*/ 884378 h 903428"/>
              <a:gd name="connsiteX1" fmla="*/ 54928 w 1075907"/>
              <a:gd name="connsiteY1" fmla="*/ 514215 h 903428"/>
              <a:gd name="connsiteX2" fmla="*/ 250192 w 1075907"/>
              <a:gd name="connsiteY2" fmla="*/ 185604 h 903428"/>
              <a:gd name="connsiteX3" fmla="*/ 551094 w 1075907"/>
              <a:gd name="connsiteY3" fmla="*/ 120 h 903428"/>
              <a:gd name="connsiteX4" fmla="*/ 864554 w 1075907"/>
              <a:gd name="connsiteY4" fmla="*/ 218942 h 903428"/>
              <a:gd name="connsiteX5" fmla="*/ 1031242 w 1075907"/>
              <a:gd name="connsiteY5" fmla="*/ 528504 h 903428"/>
              <a:gd name="connsiteX6" fmla="*/ 1069488 w 1075907"/>
              <a:gd name="connsiteY6" fmla="*/ 903428 h 903428"/>
              <a:gd name="connsiteX7" fmla="*/ 8888 w 1075907"/>
              <a:gd name="connsiteY7" fmla="*/ 884378 h 903428"/>
              <a:gd name="connsiteX0" fmla="*/ 8888 w 1075907"/>
              <a:gd name="connsiteY0" fmla="*/ 884378 h 904387"/>
              <a:gd name="connsiteX1" fmla="*/ 54928 w 1075907"/>
              <a:gd name="connsiteY1" fmla="*/ 514215 h 904387"/>
              <a:gd name="connsiteX2" fmla="*/ 250192 w 1075907"/>
              <a:gd name="connsiteY2" fmla="*/ 185604 h 904387"/>
              <a:gd name="connsiteX3" fmla="*/ 551094 w 1075907"/>
              <a:gd name="connsiteY3" fmla="*/ 120 h 904387"/>
              <a:gd name="connsiteX4" fmla="*/ 864554 w 1075907"/>
              <a:gd name="connsiteY4" fmla="*/ 218942 h 904387"/>
              <a:gd name="connsiteX5" fmla="*/ 1031242 w 1075907"/>
              <a:gd name="connsiteY5" fmla="*/ 528504 h 904387"/>
              <a:gd name="connsiteX6" fmla="*/ 1069488 w 1075907"/>
              <a:gd name="connsiteY6" fmla="*/ 903428 h 904387"/>
              <a:gd name="connsiteX7" fmla="*/ 8888 w 1075907"/>
              <a:gd name="connsiteY7" fmla="*/ 884378 h 904387"/>
              <a:gd name="connsiteX0" fmla="*/ 8888 w 1089753"/>
              <a:gd name="connsiteY0" fmla="*/ 884378 h 930758"/>
              <a:gd name="connsiteX1" fmla="*/ 54928 w 1089753"/>
              <a:gd name="connsiteY1" fmla="*/ 514215 h 930758"/>
              <a:gd name="connsiteX2" fmla="*/ 250192 w 1089753"/>
              <a:gd name="connsiteY2" fmla="*/ 185604 h 930758"/>
              <a:gd name="connsiteX3" fmla="*/ 551094 w 1089753"/>
              <a:gd name="connsiteY3" fmla="*/ 120 h 930758"/>
              <a:gd name="connsiteX4" fmla="*/ 864554 w 1089753"/>
              <a:gd name="connsiteY4" fmla="*/ 218942 h 930758"/>
              <a:gd name="connsiteX5" fmla="*/ 1031242 w 1089753"/>
              <a:gd name="connsiteY5" fmla="*/ 528504 h 930758"/>
              <a:gd name="connsiteX6" fmla="*/ 1069488 w 1089753"/>
              <a:gd name="connsiteY6" fmla="*/ 903428 h 930758"/>
              <a:gd name="connsiteX7" fmla="*/ 731204 w 1089753"/>
              <a:gd name="connsiteY7" fmla="*/ 899979 h 930758"/>
              <a:gd name="connsiteX8" fmla="*/ 8888 w 1089753"/>
              <a:gd name="connsiteY8" fmla="*/ 884378 h 930758"/>
              <a:gd name="connsiteX0" fmla="*/ 8888 w 1089753"/>
              <a:gd name="connsiteY0" fmla="*/ 884378 h 929702"/>
              <a:gd name="connsiteX1" fmla="*/ 54928 w 1089753"/>
              <a:gd name="connsiteY1" fmla="*/ 514215 h 929702"/>
              <a:gd name="connsiteX2" fmla="*/ 250192 w 1089753"/>
              <a:gd name="connsiteY2" fmla="*/ 185604 h 929702"/>
              <a:gd name="connsiteX3" fmla="*/ 551094 w 1089753"/>
              <a:gd name="connsiteY3" fmla="*/ 120 h 929702"/>
              <a:gd name="connsiteX4" fmla="*/ 864554 w 1089753"/>
              <a:gd name="connsiteY4" fmla="*/ 218942 h 929702"/>
              <a:gd name="connsiteX5" fmla="*/ 1031242 w 1089753"/>
              <a:gd name="connsiteY5" fmla="*/ 528504 h 929702"/>
              <a:gd name="connsiteX6" fmla="*/ 1069488 w 1089753"/>
              <a:gd name="connsiteY6" fmla="*/ 903428 h 929702"/>
              <a:gd name="connsiteX7" fmla="*/ 731204 w 1089753"/>
              <a:gd name="connsiteY7" fmla="*/ 899979 h 929702"/>
              <a:gd name="connsiteX8" fmla="*/ 307342 w 1089753"/>
              <a:gd name="connsiteY8" fmla="*/ 914266 h 929702"/>
              <a:gd name="connsiteX9" fmla="*/ 8888 w 1089753"/>
              <a:gd name="connsiteY9" fmla="*/ 884378 h 929702"/>
              <a:gd name="connsiteX0" fmla="*/ 8888 w 1089753"/>
              <a:gd name="connsiteY0" fmla="*/ 884378 h 1019082"/>
              <a:gd name="connsiteX1" fmla="*/ 54928 w 1089753"/>
              <a:gd name="connsiteY1" fmla="*/ 514215 h 1019082"/>
              <a:gd name="connsiteX2" fmla="*/ 250192 w 1089753"/>
              <a:gd name="connsiteY2" fmla="*/ 185604 h 1019082"/>
              <a:gd name="connsiteX3" fmla="*/ 551094 w 1089753"/>
              <a:gd name="connsiteY3" fmla="*/ 120 h 1019082"/>
              <a:gd name="connsiteX4" fmla="*/ 864554 w 1089753"/>
              <a:gd name="connsiteY4" fmla="*/ 218942 h 1019082"/>
              <a:gd name="connsiteX5" fmla="*/ 1031242 w 1089753"/>
              <a:gd name="connsiteY5" fmla="*/ 528504 h 1019082"/>
              <a:gd name="connsiteX6" fmla="*/ 1069488 w 1089753"/>
              <a:gd name="connsiteY6" fmla="*/ 903428 h 1019082"/>
              <a:gd name="connsiteX7" fmla="*/ 731204 w 1089753"/>
              <a:gd name="connsiteY7" fmla="*/ 899979 h 1019082"/>
              <a:gd name="connsiteX8" fmla="*/ 321629 w 1089753"/>
              <a:gd name="connsiteY8" fmla="*/ 1019041 h 1019082"/>
              <a:gd name="connsiteX9" fmla="*/ 8888 w 1089753"/>
              <a:gd name="connsiteY9" fmla="*/ 884378 h 1019082"/>
              <a:gd name="connsiteX0" fmla="*/ 8888 w 1089753"/>
              <a:gd name="connsiteY0" fmla="*/ 884378 h 1038216"/>
              <a:gd name="connsiteX1" fmla="*/ 54928 w 1089753"/>
              <a:gd name="connsiteY1" fmla="*/ 514215 h 1038216"/>
              <a:gd name="connsiteX2" fmla="*/ 250192 w 1089753"/>
              <a:gd name="connsiteY2" fmla="*/ 185604 h 1038216"/>
              <a:gd name="connsiteX3" fmla="*/ 551094 w 1089753"/>
              <a:gd name="connsiteY3" fmla="*/ 120 h 1038216"/>
              <a:gd name="connsiteX4" fmla="*/ 864554 w 1089753"/>
              <a:gd name="connsiteY4" fmla="*/ 218942 h 1038216"/>
              <a:gd name="connsiteX5" fmla="*/ 1031242 w 1089753"/>
              <a:gd name="connsiteY5" fmla="*/ 528504 h 1038216"/>
              <a:gd name="connsiteX6" fmla="*/ 1069488 w 1089753"/>
              <a:gd name="connsiteY6" fmla="*/ 903428 h 1038216"/>
              <a:gd name="connsiteX7" fmla="*/ 745491 w 1089753"/>
              <a:gd name="connsiteY7" fmla="*/ 1038091 h 1038216"/>
              <a:gd name="connsiteX8" fmla="*/ 321629 w 1089753"/>
              <a:gd name="connsiteY8" fmla="*/ 1019041 h 1038216"/>
              <a:gd name="connsiteX9" fmla="*/ 8888 w 1089753"/>
              <a:gd name="connsiteY9" fmla="*/ 884378 h 1038216"/>
              <a:gd name="connsiteX0" fmla="*/ 8888 w 1089753"/>
              <a:gd name="connsiteY0" fmla="*/ 884378 h 1038216"/>
              <a:gd name="connsiteX1" fmla="*/ 54928 w 1089753"/>
              <a:gd name="connsiteY1" fmla="*/ 514215 h 1038216"/>
              <a:gd name="connsiteX2" fmla="*/ 250192 w 1089753"/>
              <a:gd name="connsiteY2" fmla="*/ 185604 h 1038216"/>
              <a:gd name="connsiteX3" fmla="*/ 551094 w 1089753"/>
              <a:gd name="connsiteY3" fmla="*/ 120 h 1038216"/>
              <a:gd name="connsiteX4" fmla="*/ 864554 w 1089753"/>
              <a:gd name="connsiteY4" fmla="*/ 218942 h 1038216"/>
              <a:gd name="connsiteX5" fmla="*/ 1031242 w 1089753"/>
              <a:gd name="connsiteY5" fmla="*/ 528504 h 1038216"/>
              <a:gd name="connsiteX6" fmla="*/ 1069488 w 1089753"/>
              <a:gd name="connsiteY6" fmla="*/ 903428 h 1038216"/>
              <a:gd name="connsiteX7" fmla="*/ 745491 w 1089753"/>
              <a:gd name="connsiteY7" fmla="*/ 1038091 h 1038216"/>
              <a:gd name="connsiteX8" fmla="*/ 321629 w 1089753"/>
              <a:gd name="connsiteY8" fmla="*/ 1019041 h 1038216"/>
              <a:gd name="connsiteX9" fmla="*/ 8888 w 1089753"/>
              <a:gd name="connsiteY9" fmla="*/ 884378 h 1038216"/>
              <a:gd name="connsiteX0" fmla="*/ 8888 w 1089753"/>
              <a:gd name="connsiteY0" fmla="*/ 884378 h 1050307"/>
              <a:gd name="connsiteX1" fmla="*/ 54928 w 1089753"/>
              <a:gd name="connsiteY1" fmla="*/ 514215 h 1050307"/>
              <a:gd name="connsiteX2" fmla="*/ 250192 w 1089753"/>
              <a:gd name="connsiteY2" fmla="*/ 185604 h 1050307"/>
              <a:gd name="connsiteX3" fmla="*/ 551094 w 1089753"/>
              <a:gd name="connsiteY3" fmla="*/ 120 h 1050307"/>
              <a:gd name="connsiteX4" fmla="*/ 864554 w 1089753"/>
              <a:gd name="connsiteY4" fmla="*/ 218942 h 1050307"/>
              <a:gd name="connsiteX5" fmla="*/ 1031242 w 1089753"/>
              <a:gd name="connsiteY5" fmla="*/ 528504 h 1050307"/>
              <a:gd name="connsiteX6" fmla="*/ 1069488 w 1089753"/>
              <a:gd name="connsiteY6" fmla="*/ 903428 h 1050307"/>
              <a:gd name="connsiteX7" fmla="*/ 745491 w 1089753"/>
              <a:gd name="connsiteY7" fmla="*/ 1038091 h 1050307"/>
              <a:gd name="connsiteX8" fmla="*/ 321629 w 1089753"/>
              <a:gd name="connsiteY8" fmla="*/ 1019041 h 1050307"/>
              <a:gd name="connsiteX9" fmla="*/ 8888 w 1089753"/>
              <a:gd name="connsiteY9" fmla="*/ 884378 h 1050307"/>
              <a:gd name="connsiteX0" fmla="*/ 8888 w 1089753"/>
              <a:gd name="connsiteY0" fmla="*/ 884378 h 1059686"/>
              <a:gd name="connsiteX1" fmla="*/ 54928 w 1089753"/>
              <a:gd name="connsiteY1" fmla="*/ 514215 h 1059686"/>
              <a:gd name="connsiteX2" fmla="*/ 250192 w 1089753"/>
              <a:gd name="connsiteY2" fmla="*/ 185604 h 1059686"/>
              <a:gd name="connsiteX3" fmla="*/ 551094 w 1089753"/>
              <a:gd name="connsiteY3" fmla="*/ 120 h 1059686"/>
              <a:gd name="connsiteX4" fmla="*/ 864554 w 1089753"/>
              <a:gd name="connsiteY4" fmla="*/ 218942 h 1059686"/>
              <a:gd name="connsiteX5" fmla="*/ 1031242 w 1089753"/>
              <a:gd name="connsiteY5" fmla="*/ 528504 h 1059686"/>
              <a:gd name="connsiteX6" fmla="*/ 1069488 w 1089753"/>
              <a:gd name="connsiteY6" fmla="*/ 903428 h 1059686"/>
              <a:gd name="connsiteX7" fmla="*/ 745491 w 1089753"/>
              <a:gd name="connsiteY7" fmla="*/ 1038091 h 1059686"/>
              <a:gd name="connsiteX8" fmla="*/ 321629 w 1089753"/>
              <a:gd name="connsiteY8" fmla="*/ 1019041 h 1059686"/>
              <a:gd name="connsiteX9" fmla="*/ 8888 w 1089753"/>
              <a:gd name="connsiteY9" fmla="*/ 884378 h 1059686"/>
              <a:gd name="connsiteX0" fmla="*/ 8888 w 1089753"/>
              <a:gd name="connsiteY0" fmla="*/ 884378 h 1059686"/>
              <a:gd name="connsiteX1" fmla="*/ 54928 w 1089753"/>
              <a:gd name="connsiteY1" fmla="*/ 514215 h 1059686"/>
              <a:gd name="connsiteX2" fmla="*/ 250192 w 1089753"/>
              <a:gd name="connsiteY2" fmla="*/ 185604 h 1059686"/>
              <a:gd name="connsiteX3" fmla="*/ 551094 w 1089753"/>
              <a:gd name="connsiteY3" fmla="*/ 120 h 1059686"/>
              <a:gd name="connsiteX4" fmla="*/ 864554 w 1089753"/>
              <a:gd name="connsiteY4" fmla="*/ 218942 h 1059686"/>
              <a:gd name="connsiteX5" fmla="*/ 1031242 w 1089753"/>
              <a:gd name="connsiteY5" fmla="*/ 528504 h 1059686"/>
              <a:gd name="connsiteX6" fmla="*/ 1069488 w 1089753"/>
              <a:gd name="connsiteY6" fmla="*/ 903428 h 1059686"/>
              <a:gd name="connsiteX7" fmla="*/ 745491 w 1089753"/>
              <a:gd name="connsiteY7" fmla="*/ 1038091 h 1059686"/>
              <a:gd name="connsiteX8" fmla="*/ 321629 w 1089753"/>
              <a:gd name="connsiteY8" fmla="*/ 1019041 h 1059686"/>
              <a:gd name="connsiteX9" fmla="*/ 8888 w 1089753"/>
              <a:gd name="connsiteY9" fmla="*/ 884378 h 1059686"/>
              <a:gd name="connsiteX0" fmla="*/ 8888 w 1089753"/>
              <a:gd name="connsiteY0" fmla="*/ 884378 h 1059686"/>
              <a:gd name="connsiteX1" fmla="*/ 54928 w 1089753"/>
              <a:gd name="connsiteY1" fmla="*/ 514215 h 1059686"/>
              <a:gd name="connsiteX2" fmla="*/ 250192 w 1089753"/>
              <a:gd name="connsiteY2" fmla="*/ 185604 h 1059686"/>
              <a:gd name="connsiteX3" fmla="*/ 551094 w 1089753"/>
              <a:gd name="connsiteY3" fmla="*/ 120 h 1059686"/>
              <a:gd name="connsiteX4" fmla="*/ 864554 w 1089753"/>
              <a:gd name="connsiteY4" fmla="*/ 218942 h 1059686"/>
              <a:gd name="connsiteX5" fmla="*/ 1031242 w 1089753"/>
              <a:gd name="connsiteY5" fmla="*/ 528504 h 1059686"/>
              <a:gd name="connsiteX6" fmla="*/ 1069488 w 1089753"/>
              <a:gd name="connsiteY6" fmla="*/ 903428 h 1059686"/>
              <a:gd name="connsiteX7" fmla="*/ 745491 w 1089753"/>
              <a:gd name="connsiteY7" fmla="*/ 1038091 h 1059686"/>
              <a:gd name="connsiteX8" fmla="*/ 321629 w 1089753"/>
              <a:gd name="connsiteY8" fmla="*/ 1019041 h 1059686"/>
              <a:gd name="connsiteX9" fmla="*/ 8888 w 1089753"/>
              <a:gd name="connsiteY9" fmla="*/ 884378 h 1059686"/>
              <a:gd name="connsiteX0" fmla="*/ 8888 w 1089753"/>
              <a:gd name="connsiteY0" fmla="*/ 884378 h 1057845"/>
              <a:gd name="connsiteX1" fmla="*/ 54928 w 1089753"/>
              <a:gd name="connsiteY1" fmla="*/ 514215 h 1057845"/>
              <a:gd name="connsiteX2" fmla="*/ 250192 w 1089753"/>
              <a:gd name="connsiteY2" fmla="*/ 185604 h 1057845"/>
              <a:gd name="connsiteX3" fmla="*/ 551094 w 1089753"/>
              <a:gd name="connsiteY3" fmla="*/ 120 h 1057845"/>
              <a:gd name="connsiteX4" fmla="*/ 864554 w 1089753"/>
              <a:gd name="connsiteY4" fmla="*/ 218942 h 1057845"/>
              <a:gd name="connsiteX5" fmla="*/ 1031242 w 1089753"/>
              <a:gd name="connsiteY5" fmla="*/ 528504 h 1057845"/>
              <a:gd name="connsiteX6" fmla="*/ 1069488 w 1089753"/>
              <a:gd name="connsiteY6" fmla="*/ 903428 h 1057845"/>
              <a:gd name="connsiteX7" fmla="*/ 745491 w 1089753"/>
              <a:gd name="connsiteY7" fmla="*/ 1038091 h 1057845"/>
              <a:gd name="connsiteX8" fmla="*/ 321629 w 1089753"/>
              <a:gd name="connsiteY8" fmla="*/ 1019041 h 1057845"/>
              <a:gd name="connsiteX9" fmla="*/ 8888 w 1089753"/>
              <a:gd name="connsiteY9" fmla="*/ 884378 h 1057845"/>
              <a:gd name="connsiteX0" fmla="*/ 8888 w 1089753"/>
              <a:gd name="connsiteY0" fmla="*/ 884378 h 1062858"/>
              <a:gd name="connsiteX1" fmla="*/ 54928 w 1089753"/>
              <a:gd name="connsiteY1" fmla="*/ 514215 h 1062858"/>
              <a:gd name="connsiteX2" fmla="*/ 250192 w 1089753"/>
              <a:gd name="connsiteY2" fmla="*/ 185604 h 1062858"/>
              <a:gd name="connsiteX3" fmla="*/ 551094 w 1089753"/>
              <a:gd name="connsiteY3" fmla="*/ 120 h 1062858"/>
              <a:gd name="connsiteX4" fmla="*/ 864554 w 1089753"/>
              <a:gd name="connsiteY4" fmla="*/ 218942 h 1062858"/>
              <a:gd name="connsiteX5" fmla="*/ 1031242 w 1089753"/>
              <a:gd name="connsiteY5" fmla="*/ 528504 h 1062858"/>
              <a:gd name="connsiteX6" fmla="*/ 1069488 w 1089753"/>
              <a:gd name="connsiteY6" fmla="*/ 903428 h 1062858"/>
              <a:gd name="connsiteX7" fmla="*/ 745491 w 1089753"/>
              <a:gd name="connsiteY7" fmla="*/ 1038091 h 1062858"/>
              <a:gd name="connsiteX8" fmla="*/ 302579 w 1089753"/>
              <a:gd name="connsiteY8" fmla="*/ 1031741 h 1062858"/>
              <a:gd name="connsiteX9" fmla="*/ 8888 w 1089753"/>
              <a:gd name="connsiteY9" fmla="*/ 884378 h 1062858"/>
              <a:gd name="connsiteX0" fmla="*/ 8888 w 1089753"/>
              <a:gd name="connsiteY0" fmla="*/ 884378 h 1062858"/>
              <a:gd name="connsiteX1" fmla="*/ 54928 w 1089753"/>
              <a:gd name="connsiteY1" fmla="*/ 514215 h 1062858"/>
              <a:gd name="connsiteX2" fmla="*/ 250192 w 1089753"/>
              <a:gd name="connsiteY2" fmla="*/ 185604 h 1062858"/>
              <a:gd name="connsiteX3" fmla="*/ 551094 w 1089753"/>
              <a:gd name="connsiteY3" fmla="*/ 120 h 1062858"/>
              <a:gd name="connsiteX4" fmla="*/ 864554 w 1089753"/>
              <a:gd name="connsiteY4" fmla="*/ 218942 h 1062858"/>
              <a:gd name="connsiteX5" fmla="*/ 1031242 w 1089753"/>
              <a:gd name="connsiteY5" fmla="*/ 528504 h 1062858"/>
              <a:gd name="connsiteX6" fmla="*/ 1069488 w 1089753"/>
              <a:gd name="connsiteY6" fmla="*/ 903428 h 1062858"/>
              <a:gd name="connsiteX7" fmla="*/ 770891 w 1089753"/>
              <a:gd name="connsiteY7" fmla="*/ 1038091 h 1062858"/>
              <a:gd name="connsiteX8" fmla="*/ 302579 w 1089753"/>
              <a:gd name="connsiteY8" fmla="*/ 1031741 h 1062858"/>
              <a:gd name="connsiteX9" fmla="*/ 8888 w 1089753"/>
              <a:gd name="connsiteY9" fmla="*/ 884378 h 1062858"/>
              <a:gd name="connsiteX0" fmla="*/ 8888 w 1089753"/>
              <a:gd name="connsiteY0" fmla="*/ 884378 h 1062858"/>
              <a:gd name="connsiteX1" fmla="*/ 54928 w 1089753"/>
              <a:gd name="connsiteY1" fmla="*/ 514215 h 1062858"/>
              <a:gd name="connsiteX2" fmla="*/ 250192 w 1089753"/>
              <a:gd name="connsiteY2" fmla="*/ 185604 h 1062858"/>
              <a:gd name="connsiteX3" fmla="*/ 551094 w 1089753"/>
              <a:gd name="connsiteY3" fmla="*/ 120 h 1062858"/>
              <a:gd name="connsiteX4" fmla="*/ 864554 w 1089753"/>
              <a:gd name="connsiteY4" fmla="*/ 218942 h 1062858"/>
              <a:gd name="connsiteX5" fmla="*/ 1031242 w 1089753"/>
              <a:gd name="connsiteY5" fmla="*/ 528504 h 1062858"/>
              <a:gd name="connsiteX6" fmla="*/ 1069488 w 1089753"/>
              <a:gd name="connsiteY6" fmla="*/ 903428 h 1062858"/>
              <a:gd name="connsiteX7" fmla="*/ 770891 w 1089753"/>
              <a:gd name="connsiteY7" fmla="*/ 1038091 h 1062858"/>
              <a:gd name="connsiteX8" fmla="*/ 302579 w 1089753"/>
              <a:gd name="connsiteY8" fmla="*/ 1031741 h 1062858"/>
              <a:gd name="connsiteX9" fmla="*/ 8888 w 1089753"/>
              <a:gd name="connsiteY9" fmla="*/ 884378 h 1062858"/>
              <a:gd name="connsiteX0" fmla="*/ 8888 w 1089753"/>
              <a:gd name="connsiteY0" fmla="*/ 884378 h 1062858"/>
              <a:gd name="connsiteX1" fmla="*/ 54928 w 1089753"/>
              <a:gd name="connsiteY1" fmla="*/ 514215 h 1062858"/>
              <a:gd name="connsiteX2" fmla="*/ 243842 w 1089753"/>
              <a:gd name="connsiteY2" fmla="*/ 198304 h 1062858"/>
              <a:gd name="connsiteX3" fmla="*/ 551094 w 1089753"/>
              <a:gd name="connsiteY3" fmla="*/ 120 h 1062858"/>
              <a:gd name="connsiteX4" fmla="*/ 864554 w 1089753"/>
              <a:gd name="connsiteY4" fmla="*/ 218942 h 1062858"/>
              <a:gd name="connsiteX5" fmla="*/ 1031242 w 1089753"/>
              <a:gd name="connsiteY5" fmla="*/ 528504 h 1062858"/>
              <a:gd name="connsiteX6" fmla="*/ 1069488 w 1089753"/>
              <a:gd name="connsiteY6" fmla="*/ 903428 h 1062858"/>
              <a:gd name="connsiteX7" fmla="*/ 770891 w 1089753"/>
              <a:gd name="connsiteY7" fmla="*/ 1038091 h 1062858"/>
              <a:gd name="connsiteX8" fmla="*/ 302579 w 1089753"/>
              <a:gd name="connsiteY8" fmla="*/ 1031741 h 1062858"/>
              <a:gd name="connsiteX9" fmla="*/ 8888 w 1089753"/>
              <a:gd name="connsiteY9" fmla="*/ 884378 h 1062858"/>
              <a:gd name="connsiteX0" fmla="*/ 8888 w 1089753"/>
              <a:gd name="connsiteY0" fmla="*/ 884378 h 1062858"/>
              <a:gd name="connsiteX1" fmla="*/ 54928 w 1089753"/>
              <a:gd name="connsiteY1" fmla="*/ 539615 h 1062858"/>
              <a:gd name="connsiteX2" fmla="*/ 243842 w 1089753"/>
              <a:gd name="connsiteY2" fmla="*/ 198304 h 1062858"/>
              <a:gd name="connsiteX3" fmla="*/ 551094 w 1089753"/>
              <a:gd name="connsiteY3" fmla="*/ 120 h 1062858"/>
              <a:gd name="connsiteX4" fmla="*/ 864554 w 1089753"/>
              <a:gd name="connsiteY4" fmla="*/ 218942 h 1062858"/>
              <a:gd name="connsiteX5" fmla="*/ 1031242 w 1089753"/>
              <a:gd name="connsiteY5" fmla="*/ 528504 h 1062858"/>
              <a:gd name="connsiteX6" fmla="*/ 1069488 w 1089753"/>
              <a:gd name="connsiteY6" fmla="*/ 903428 h 1062858"/>
              <a:gd name="connsiteX7" fmla="*/ 770891 w 1089753"/>
              <a:gd name="connsiteY7" fmla="*/ 1038091 h 1062858"/>
              <a:gd name="connsiteX8" fmla="*/ 302579 w 1089753"/>
              <a:gd name="connsiteY8" fmla="*/ 1031741 h 1062858"/>
              <a:gd name="connsiteX9" fmla="*/ 8888 w 1089753"/>
              <a:gd name="connsiteY9" fmla="*/ 884378 h 1062858"/>
              <a:gd name="connsiteX0" fmla="*/ 8888 w 1089753"/>
              <a:gd name="connsiteY0" fmla="*/ 884404 h 1062884"/>
              <a:gd name="connsiteX1" fmla="*/ 54928 w 1089753"/>
              <a:gd name="connsiteY1" fmla="*/ 539641 h 1062884"/>
              <a:gd name="connsiteX2" fmla="*/ 243842 w 1089753"/>
              <a:gd name="connsiteY2" fmla="*/ 198330 h 1062884"/>
              <a:gd name="connsiteX3" fmla="*/ 551094 w 1089753"/>
              <a:gd name="connsiteY3" fmla="*/ 146 h 1062884"/>
              <a:gd name="connsiteX4" fmla="*/ 851854 w 1089753"/>
              <a:gd name="connsiteY4" fmla="*/ 206268 h 1062884"/>
              <a:gd name="connsiteX5" fmla="*/ 1031242 w 1089753"/>
              <a:gd name="connsiteY5" fmla="*/ 528530 h 1062884"/>
              <a:gd name="connsiteX6" fmla="*/ 1069488 w 1089753"/>
              <a:gd name="connsiteY6" fmla="*/ 903454 h 1062884"/>
              <a:gd name="connsiteX7" fmla="*/ 770891 w 1089753"/>
              <a:gd name="connsiteY7" fmla="*/ 1038117 h 1062884"/>
              <a:gd name="connsiteX8" fmla="*/ 302579 w 1089753"/>
              <a:gd name="connsiteY8" fmla="*/ 1031767 h 1062884"/>
              <a:gd name="connsiteX9" fmla="*/ 8888 w 1089753"/>
              <a:gd name="connsiteY9" fmla="*/ 884404 h 1062884"/>
              <a:gd name="connsiteX0" fmla="*/ 8888 w 1089753"/>
              <a:gd name="connsiteY0" fmla="*/ 884352 h 1062832"/>
              <a:gd name="connsiteX1" fmla="*/ 54928 w 1089753"/>
              <a:gd name="connsiteY1" fmla="*/ 539589 h 1062832"/>
              <a:gd name="connsiteX2" fmla="*/ 243842 w 1089753"/>
              <a:gd name="connsiteY2" fmla="*/ 198278 h 1062832"/>
              <a:gd name="connsiteX3" fmla="*/ 551094 w 1089753"/>
              <a:gd name="connsiteY3" fmla="*/ 94 h 1062832"/>
              <a:gd name="connsiteX4" fmla="*/ 851854 w 1089753"/>
              <a:gd name="connsiteY4" fmla="*/ 206216 h 1062832"/>
              <a:gd name="connsiteX5" fmla="*/ 1031242 w 1089753"/>
              <a:gd name="connsiteY5" fmla="*/ 528478 h 1062832"/>
              <a:gd name="connsiteX6" fmla="*/ 1069488 w 1089753"/>
              <a:gd name="connsiteY6" fmla="*/ 903402 h 1062832"/>
              <a:gd name="connsiteX7" fmla="*/ 770891 w 1089753"/>
              <a:gd name="connsiteY7" fmla="*/ 1038065 h 1062832"/>
              <a:gd name="connsiteX8" fmla="*/ 302579 w 1089753"/>
              <a:gd name="connsiteY8" fmla="*/ 1031715 h 1062832"/>
              <a:gd name="connsiteX9" fmla="*/ 8888 w 1089753"/>
              <a:gd name="connsiteY9" fmla="*/ 884352 h 1062832"/>
              <a:gd name="connsiteX0" fmla="*/ 8888 w 1091128"/>
              <a:gd name="connsiteY0" fmla="*/ 884352 h 1062832"/>
              <a:gd name="connsiteX1" fmla="*/ 54928 w 1091128"/>
              <a:gd name="connsiteY1" fmla="*/ 539589 h 1062832"/>
              <a:gd name="connsiteX2" fmla="*/ 243842 w 1091128"/>
              <a:gd name="connsiteY2" fmla="*/ 198278 h 1062832"/>
              <a:gd name="connsiteX3" fmla="*/ 551094 w 1091128"/>
              <a:gd name="connsiteY3" fmla="*/ 94 h 1062832"/>
              <a:gd name="connsiteX4" fmla="*/ 851854 w 1091128"/>
              <a:gd name="connsiteY4" fmla="*/ 206216 h 1062832"/>
              <a:gd name="connsiteX5" fmla="*/ 1037592 w 1091128"/>
              <a:gd name="connsiteY5" fmla="*/ 553878 h 1062832"/>
              <a:gd name="connsiteX6" fmla="*/ 1069488 w 1091128"/>
              <a:gd name="connsiteY6" fmla="*/ 903402 h 1062832"/>
              <a:gd name="connsiteX7" fmla="*/ 770891 w 1091128"/>
              <a:gd name="connsiteY7" fmla="*/ 1038065 h 1062832"/>
              <a:gd name="connsiteX8" fmla="*/ 302579 w 1091128"/>
              <a:gd name="connsiteY8" fmla="*/ 1031715 h 1062832"/>
              <a:gd name="connsiteX9" fmla="*/ 8888 w 1091128"/>
              <a:gd name="connsiteY9" fmla="*/ 884352 h 1062832"/>
              <a:gd name="connsiteX0" fmla="*/ 8888 w 1091128"/>
              <a:gd name="connsiteY0" fmla="*/ 884352 h 1062832"/>
              <a:gd name="connsiteX1" fmla="*/ 54928 w 1091128"/>
              <a:gd name="connsiteY1" fmla="*/ 539589 h 1062832"/>
              <a:gd name="connsiteX2" fmla="*/ 243842 w 1091128"/>
              <a:gd name="connsiteY2" fmla="*/ 217328 h 1062832"/>
              <a:gd name="connsiteX3" fmla="*/ 551094 w 1091128"/>
              <a:gd name="connsiteY3" fmla="*/ 94 h 1062832"/>
              <a:gd name="connsiteX4" fmla="*/ 851854 w 1091128"/>
              <a:gd name="connsiteY4" fmla="*/ 206216 h 1062832"/>
              <a:gd name="connsiteX5" fmla="*/ 1037592 w 1091128"/>
              <a:gd name="connsiteY5" fmla="*/ 553878 h 1062832"/>
              <a:gd name="connsiteX6" fmla="*/ 1069488 w 1091128"/>
              <a:gd name="connsiteY6" fmla="*/ 903402 h 1062832"/>
              <a:gd name="connsiteX7" fmla="*/ 770891 w 1091128"/>
              <a:gd name="connsiteY7" fmla="*/ 1038065 h 1062832"/>
              <a:gd name="connsiteX8" fmla="*/ 302579 w 1091128"/>
              <a:gd name="connsiteY8" fmla="*/ 1031715 h 1062832"/>
              <a:gd name="connsiteX9" fmla="*/ 8888 w 1091128"/>
              <a:gd name="connsiteY9" fmla="*/ 884352 h 106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1128" h="1062832">
                <a:moveTo>
                  <a:pt x="8888" y="884352"/>
                </a:moveTo>
                <a:cubicBezTo>
                  <a:pt x="-11774" y="886952"/>
                  <a:pt x="3598" y="647320"/>
                  <a:pt x="54928" y="539589"/>
                </a:cubicBezTo>
                <a:cubicBezTo>
                  <a:pt x="106258" y="431858"/>
                  <a:pt x="171467" y="311742"/>
                  <a:pt x="243842" y="217328"/>
                </a:cubicBezTo>
                <a:cubicBezTo>
                  <a:pt x="397180" y="75289"/>
                  <a:pt x="510612" y="-2287"/>
                  <a:pt x="551094" y="94"/>
                </a:cubicBezTo>
                <a:cubicBezTo>
                  <a:pt x="571443" y="-3165"/>
                  <a:pt x="733080" y="79301"/>
                  <a:pt x="851854" y="206216"/>
                </a:cubicBezTo>
                <a:cubicBezTo>
                  <a:pt x="931879" y="294280"/>
                  <a:pt x="1003436" y="439797"/>
                  <a:pt x="1037592" y="553878"/>
                </a:cubicBezTo>
                <a:cubicBezTo>
                  <a:pt x="1071748" y="667959"/>
                  <a:pt x="1119494" y="841490"/>
                  <a:pt x="1069488" y="903402"/>
                </a:cubicBezTo>
                <a:cubicBezTo>
                  <a:pt x="1019482" y="965314"/>
                  <a:pt x="904265" y="996571"/>
                  <a:pt x="770891" y="1038065"/>
                </a:cubicBezTo>
                <a:cubicBezTo>
                  <a:pt x="624817" y="1073209"/>
                  <a:pt x="481703" y="1070827"/>
                  <a:pt x="302579" y="1031715"/>
                </a:cubicBezTo>
                <a:cubicBezTo>
                  <a:pt x="129806" y="986252"/>
                  <a:pt x="50957" y="951027"/>
                  <a:pt x="8888" y="884352"/>
                </a:cubicBezTo>
                <a:close/>
              </a:path>
            </a:pathLst>
          </a:custGeom>
          <a:solidFill>
            <a:srgbClr val="92D050">
              <a:alpha val="53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9D69C3-14D8-4840-B2DB-82A9CE82C4BD}"/>
              </a:ext>
            </a:extLst>
          </p:cNvPr>
          <p:cNvSpPr txBox="1"/>
          <p:nvPr/>
        </p:nvSpPr>
        <p:spPr>
          <a:xfrm>
            <a:off x="1390840" y="1783429"/>
            <a:ext cx="1735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교회에서 예배 외 다른 활동 안함</a:t>
            </a:r>
            <a:endParaRPr lang="en-US" altLang="ko-KR" sz="1400" b="1" dirty="0"/>
          </a:p>
          <a:p>
            <a:pPr algn="ctr"/>
            <a:r>
              <a:rPr lang="en-US" altLang="ko-KR" sz="1600" b="1" dirty="0"/>
              <a:t>39.7%</a:t>
            </a:r>
            <a:endParaRPr lang="ko-KR" alt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455921-7CA7-4E8C-A6B0-B4CD66E8D637}"/>
              </a:ext>
            </a:extLst>
          </p:cNvPr>
          <p:cNvSpPr txBox="1"/>
          <p:nvPr/>
        </p:nvSpPr>
        <p:spPr>
          <a:xfrm>
            <a:off x="358405" y="3784012"/>
            <a:ext cx="13869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/>
              <a:t>기도 하지 않음</a:t>
            </a:r>
            <a:endParaRPr lang="en-US" altLang="ko-KR" sz="1400" b="1" dirty="0"/>
          </a:p>
          <a:p>
            <a:pPr algn="ctr"/>
            <a:r>
              <a:rPr lang="en-US" altLang="ko-KR" sz="1600" b="1" dirty="0"/>
              <a:t>9.5%</a:t>
            </a:r>
            <a:endParaRPr lang="ko-KR" altLang="en-US" sz="16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ECB72-B8E3-4907-8683-04716C162213}"/>
              </a:ext>
            </a:extLst>
          </p:cNvPr>
          <p:cNvSpPr txBox="1"/>
          <p:nvPr/>
        </p:nvSpPr>
        <p:spPr>
          <a:xfrm>
            <a:off x="2419516" y="3737158"/>
            <a:ext cx="13869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/>
              <a:t>성경 읽지 않음</a:t>
            </a:r>
            <a:endParaRPr lang="en-US" altLang="ko-KR" sz="1400" b="1" dirty="0"/>
          </a:p>
          <a:p>
            <a:pPr algn="ctr"/>
            <a:r>
              <a:rPr lang="en-US" altLang="ko-KR" sz="1600" b="1" dirty="0"/>
              <a:t>24.7%</a:t>
            </a:r>
            <a:endParaRPr lang="ko-KR" alt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4E7DE6-A54D-406E-B686-551FDC3A2B65}"/>
              </a:ext>
            </a:extLst>
          </p:cNvPr>
          <p:cNvSpPr txBox="1"/>
          <p:nvPr/>
        </p:nvSpPr>
        <p:spPr>
          <a:xfrm>
            <a:off x="1517983" y="2832956"/>
            <a:ext cx="13258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00FF"/>
                </a:solidFill>
              </a:rPr>
              <a:t>[</a:t>
            </a:r>
            <a:r>
              <a:rPr lang="ko-KR" altLang="en-US" sz="1200" b="1" dirty="0">
                <a:solidFill>
                  <a:srgbClr val="0000FF"/>
                </a:solidFill>
              </a:rPr>
              <a:t>신앙활동</a:t>
            </a:r>
            <a:r>
              <a:rPr lang="en-US" altLang="ko-KR" sz="1200" b="1" dirty="0">
                <a:solidFill>
                  <a:srgbClr val="0000FF"/>
                </a:solidFill>
              </a:rPr>
              <a:t>]</a:t>
            </a:r>
          </a:p>
          <a:p>
            <a:pPr algn="ctr"/>
            <a:r>
              <a:rPr lang="ko-KR" altLang="en-US" sz="1200" b="1" dirty="0"/>
              <a:t>예배 외 없음</a:t>
            </a:r>
            <a:endParaRPr lang="en-US" altLang="ko-KR" sz="1200" b="1" dirty="0"/>
          </a:p>
          <a:p>
            <a:pPr algn="ctr"/>
            <a:r>
              <a:rPr lang="en-US" altLang="ko-KR" sz="1600" b="1" dirty="0"/>
              <a:t>6.7%</a:t>
            </a:r>
            <a:endParaRPr lang="ko-KR" altLang="en-US" sz="16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EA39CB-AA80-4968-AE39-3218456502C9}"/>
              </a:ext>
            </a:extLst>
          </p:cNvPr>
          <p:cNvSpPr txBox="1"/>
          <p:nvPr/>
        </p:nvSpPr>
        <p:spPr>
          <a:xfrm>
            <a:off x="4038586" y="2669492"/>
            <a:ext cx="157844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algn="ctr">
              <a:defRPr sz="1200" b="1"/>
            </a:lvl1pPr>
          </a:lstStyle>
          <a:p>
            <a:r>
              <a:rPr lang="en-US" altLang="ko-KR" sz="1400" dirty="0">
                <a:solidFill>
                  <a:srgbClr val="0000FF"/>
                </a:solidFill>
              </a:rPr>
              <a:t>[</a:t>
            </a:r>
            <a:r>
              <a:rPr lang="ko-KR" altLang="en-US" sz="1400" dirty="0">
                <a:solidFill>
                  <a:srgbClr val="0000FF"/>
                </a:solidFill>
              </a:rPr>
              <a:t>기독교인 정체성</a:t>
            </a:r>
            <a:r>
              <a:rPr lang="en-US" altLang="ko-KR" sz="1400" dirty="0">
                <a:solidFill>
                  <a:srgbClr val="0000FF"/>
                </a:solidFill>
              </a:rPr>
              <a:t>]</a:t>
            </a:r>
          </a:p>
          <a:p>
            <a:r>
              <a:rPr lang="ko-KR" altLang="en-US" sz="1400" dirty="0"/>
              <a:t>스스로 기독교인</a:t>
            </a:r>
            <a:endParaRPr lang="en-US" altLang="ko-KR" sz="1400" dirty="0"/>
          </a:p>
          <a:p>
            <a:r>
              <a:rPr lang="ko-KR" altLang="en-US" sz="1400" dirty="0"/>
              <a:t>아님</a:t>
            </a:r>
            <a:endParaRPr lang="en-US" altLang="ko-KR" sz="1400" dirty="0"/>
          </a:p>
          <a:p>
            <a:r>
              <a:rPr lang="en-US" altLang="ko-KR" sz="1600" dirty="0"/>
              <a:t>9.5%</a:t>
            </a:r>
            <a:endParaRPr lang="ko-KR" alt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FD3530-ED69-4282-B515-5721FD553CA8}"/>
              </a:ext>
            </a:extLst>
          </p:cNvPr>
          <p:cNvSpPr txBox="1"/>
          <p:nvPr/>
        </p:nvSpPr>
        <p:spPr>
          <a:xfrm>
            <a:off x="6342733" y="2660784"/>
            <a:ext cx="138371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algn="ctr">
              <a:defRPr sz="1200" b="1"/>
            </a:lvl1pPr>
          </a:lstStyle>
          <a:p>
            <a:r>
              <a:rPr lang="en-US" altLang="ko-KR" sz="1400" dirty="0">
                <a:solidFill>
                  <a:srgbClr val="0000FF"/>
                </a:solidFill>
              </a:rPr>
              <a:t>[</a:t>
            </a:r>
            <a:r>
              <a:rPr lang="ko-KR" altLang="en-US" sz="1400" dirty="0">
                <a:solidFill>
                  <a:srgbClr val="0000FF"/>
                </a:solidFill>
              </a:rPr>
              <a:t>기독교인 근거</a:t>
            </a:r>
            <a:r>
              <a:rPr lang="en-US" altLang="ko-KR" sz="1400" dirty="0">
                <a:solidFill>
                  <a:srgbClr val="0000FF"/>
                </a:solidFill>
              </a:rPr>
              <a:t>]</a:t>
            </a:r>
          </a:p>
          <a:p>
            <a:r>
              <a:rPr lang="ko-KR" altLang="en-US" sz="1400" dirty="0"/>
              <a:t>예수</a:t>
            </a:r>
            <a:r>
              <a:rPr lang="en-US" altLang="ko-KR" sz="1400" dirty="0"/>
              <a:t>/</a:t>
            </a:r>
            <a:r>
              <a:rPr lang="ko-KR" altLang="en-US" sz="1400" dirty="0"/>
              <a:t>하나님 </a:t>
            </a:r>
            <a:endParaRPr lang="en-US" altLang="ko-KR" sz="1400" dirty="0"/>
          </a:p>
          <a:p>
            <a:r>
              <a:rPr lang="ko-KR" altLang="en-US" sz="1400" dirty="0"/>
              <a:t>믿음 외 이유</a:t>
            </a:r>
            <a:r>
              <a:rPr lang="en-US" altLang="ko-KR" sz="1400" baseline="30000" dirty="0"/>
              <a:t>1)</a:t>
            </a:r>
          </a:p>
          <a:p>
            <a:r>
              <a:rPr lang="en-US" altLang="ko-KR" sz="1600" dirty="0"/>
              <a:t>14.4%</a:t>
            </a:r>
            <a:endParaRPr lang="ko-KR" altLang="en-US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A6B641-E29E-4AA9-A019-D8665ABA01D7}"/>
              </a:ext>
            </a:extLst>
          </p:cNvPr>
          <p:cNvSpPr txBox="1"/>
          <p:nvPr/>
        </p:nvSpPr>
        <p:spPr>
          <a:xfrm>
            <a:off x="8182691" y="2630006"/>
            <a:ext cx="138371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algn="ctr">
              <a:defRPr sz="1200" b="1"/>
            </a:lvl1pPr>
          </a:lstStyle>
          <a:p>
            <a:r>
              <a:rPr lang="en-US" altLang="ko-KR" sz="1400" dirty="0">
                <a:solidFill>
                  <a:srgbClr val="0000FF"/>
                </a:solidFill>
              </a:rPr>
              <a:t>[</a:t>
            </a:r>
            <a:r>
              <a:rPr lang="ko-KR" altLang="en-US" sz="1400" dirty="0">
                <a:solidFill>
                  <a:srgbClr val="0000FF"/>
                </a:solidFill>
              </a:rPr>
              <a:t>구원의 확신</a:t>
            </a:r>
            <a:r>
              <a:rPr lang="en-US" altLang="ko-KR" sz="1400" dirty="0">
                <a:solidFill>
                  <a:srgbClr val="0000FF"/>
                </a:solidFill>
              </a:rPr>
              <a:t>]</a:t>
            </a:r>
          </a:p>
          <a:p>
            <a:r>
              <a:rPr lang="ko-KR" altLang="en-US" sz="1400" dirty="0"/>
              <a:t>없음</a:t>
            </a:r>
            <a:endParaRPr lang="en-US" altLang="ko-KR" sz="1400" baseline="30000" dirty="0"/>
          </a:p>
          <a:p>
            <a:endParaRPr lang="en-US" altLang="ko-KR" sz="1400" dirty="0"/>
          </a:p>
          <a:p>
            <a:r>
              <a:rPr lang="en-US" altLang="ko-KR" sz="1600" dirty="0"/>
              <a:t>19.3%</a:t>
            </a:r>
            <a:endParaRPr lang="ko-KR" altLang="en-US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C1A5BB-DEA0-4BD1-A911-2CF00DDC5EF9}"/>
              </a:ext>
            </a:extLst>
          </p:cNvPr>
          <p:cNvSpPr txBox="1"/>
          <p:nvPr/>
        </p:nvSpPr>
        <p:spPr>
          <a:xfrm>
            <a:off x="9997883" y="2630006"/>
            <a:ext cx="138371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algn="ctr">
              <a:defRPr sz="1200" b="1"/>
            </a:lvl1pPr>
          </a:lstStyle>
          <a:p>
            <a:r>
              <a:rPr lang="en-US" altLang="ko-KR" sz="1400" dirty="0">
                <a:solidFill>
                  <a:srgbClr val="0000FF"/>
                </a:solidFill>
              </a:rPr>
              <a:t>[</a:t>
            </a:r>
            <a:r>
              <a:rPr lang="ko-KR" altLang="en-US" sz="1400" dirty="0">
                <a:solidFill>
                  <a:srgbClr val="0000FF"/>
                </a:solidFill>
              </a:rPr>
              <a:t>신앙의 목적</a:t>
            </a:r>
            <a:r>
              <a:rPr lang="en-US" altLang="ko-KR" sz="1400" dirty="0">
                <a:solidFill>
                  <a:srgbClr val="0000FF"/>
                </a:solidFill>
              </a:rPr>
              <a:t>]</a:t>
            </a:r>
          </a:p>
          <a:p>
            <a:r>
              <a:rPr lang="ko-KR" altLang="en-US" sz="1400" dirty="0"/>
              <a:t>개인의 필요</a:t>
            </a:r>
            <a:r>
              <a:rPr lang="en-US" altLang="ko-KR" sz="1400" baseline="30000" dirty="0"/>
              <a:t>2)</a:t>
            </a:r>
          </a:p>
          <a:p>
            <a:endParaRPr lang="en-US" altLang="ko-KR" sz="1400" dirty="0"/>
          </a:p>
          <a:p>
            <a:r>
              <a:rPr lang="en-US" altLang="ko-KR" sz="1600" dirty="0"/>
              <a:t>26.5%</a:t>
            </a:r>
            <a:endParaRPr lang="ko-KR" alt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74F77-A885-3AAB-A42E-6DD8CA879F79}"/>
              </a:ext>
            </a:extLst>
          </p:cNvPr>
          <p:cNvSpPr txBox="1"/>
          <p:nvPr/>
        </p:nvSpPr>
        <p:spPr>
          <a:xfrm>
            <a:off x="383177" y="6217921"/>
            <a:ext cx="7584127" cy="369332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명목상 그리스도인 </a:t>
            </a:r>
            <a:r>
              <a:rPr lang="en-US" altLang="ko-KR" dirty="0"/>
              <a:t>: </a:t>
            </a:r>
            <a:r>
              <a:rPr lang="ko-KR" altLang="en-US" dirty="0"/>
              <a:t>교회생활은 하지만 신앙생활은 하지 않은 크리스천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13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77822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EDE7851-9776-4113-99C5-3349564C50E9}"/>
              </a:ext>
            </a:extLst>
          </p:cNvPr>
          <p:cNvGraphicFramePr>
            <a:graphicFrameLocks noGrp="1"/>
          </p:cNvGraphicFramePr>
          <p:nvPr/>
        </p:nvGraphicFramePr>
        <p:xfrm>
          <a:off x="2700336" y="1053196"/>
          <a:ext cx="6543676" cy="5352480"/>
        </p:xfrm>
        <a:graphic>
          <a:graphicData uri="http://schemas.openxmlformats.org/drawingml/2006/table">
            <a:tbl>
              <a:tblPr/>
              <a:tblGrid>
                <a:gridCol w="1452891">
                  <a:extLst>
                    <a:ext uri="{9D8B030D-6E8A-4147-A177-3AD203B41FA5}">
                      <a16:colId xmlns:a16="http://schemas.microsoft.com/office/drawing/2014/main" val="19965233"/>
                    </a:ext>
                  </a:extLst>
                </a:gridCol>
                <a:gridCol w="1573388">
                  <a:extLst>
                    <a:ext uri="{9D8B030D-6E8A-4147-A177-3AD203B41FA5}">
                      <a16:colId xmlns:a16="http://schemas.microsoft.com/office/drawing/2014/main" val="68825645"/>
                    </a:ext>
                  </a:extLst>
                </a:gridCol>
                <a:gridCol w="668630">
                  <a:extLst>
                    <a:ext uri="{9D8B030D-6E8A-4147-A177-3AD203B41FA5}">
                      <a16:colId xmlns:a16="http://schemas.microsoft.com/office/drawing/2014/main" val="1316916488"/>
                    </a:ext>
                  </a:extLst>
                </a:gridCol>
                <a:gridCol w="1022910">
                  <a:extLst>
                    <a:ext uri="{9D8B030D-6E8A-4147-A177-3AD203B41FA5}">
                      <a16:colId xmlns:a16="http://schemas.microsoft.com/office/drawing/2014/main" val="2470061885"/>
                    </a:ext>
                  </a:extLst>
                </a:gridCol>
                <a:gridCol w="894547">
                  <a:extLst>
                    <a:ext uri="{9D8B030D-6E8A-4147-A177-3AD203B41FA5}">
                      <a16:colId xmlns:a16="http://schemas.microsoft.com/office/drawing/2014/main" val="3863350765"/>
                    </a:ext>
                  </a:extLst>
                </a:gridCol>
                <a:gridCol w="931310">
                  <a:extLst>
                    <a:ext uri="{9D8B030D-6E8A-4147-A177-3AD203B41FA5}">
                      <a16:colId xmlns:a16="http://schemas.microsoft.com/office/drawing/2014/main" val="2847225766"/>
                    </a:ext>
                  </a:extLst>
                </a:gridCol>
              </a:tblGrid>
              <a:tr h="253093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사례수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명목상신자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82382"/>
                  </a:ext>
                </a:extLst>
              </a:tr>
              <a:tr h="25309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아니오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25392"/>
                  </a:ext>
                </a:extLst>
              </a:tr>
              <a:tr h="25309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(1000)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39.5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000568"/>
                  </a:ext>
                </a:extLst>
              </a:tr>
              <a:tr h="25309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성별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남성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(382)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44.5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39640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(618)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36.4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061855"/>
                  </a:ext>
                </a:extLst>
              </a:tr>
              <a:tr h="253093">
                <a:tc rowSpan="5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19~29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(125)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50.1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49.9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624670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(149)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41.2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58.8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11296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(209)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37.3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874459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(210)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36.7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40226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 이상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(307)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37.6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970181"/>
                  </a:ext>
                </a:extLst>
              </a:tr>
              <a:tr h="25309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직분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중직자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(200)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66FF"/>
                          </a:solidFill>
                          <a:effectLst/>
                          <a:latin typeface="+mn-ea"/>
                          <a:ea typeface="+mn-ea"/>
                        </a:rPr>
                        <a:t>25.7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190597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서리집사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(358)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012731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일반성도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(442)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50.2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49.8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708697"/>
                  </a:ext>
                </a:extLst>
              </a:tr>
              <a:tr h="253093">
                <a:tc rowSpan="5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출석교회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t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교인수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49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 이하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(101)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34.7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759901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50~99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(96)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35.8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456523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100~499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(314)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44.0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56.0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492619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500~1999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(209)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43.1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56.9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753225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2000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 이상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(281)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34.7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447694"/>
                  </a:ext>
                </a:extLst>
              </a:tr>
              <a:tr h="25309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 출석 주기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매주 참석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(717)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201974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 달에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2~3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(147)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32.6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317749"/>
                  </a:ext>
                </a:extLst>
              </a:tr>
              <a:tr h="253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 달에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번 이하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(135)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75.1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050107"/>
                  </a:ext>
                </a:extLst>
              </a:tr>
            </a:tbl>
          </a:graphicData>
        </a:graphic>
      </p:graphicFrame>
      <p:sp>
        <p:nvSpPr>
          <p:cNvPr id="7" name="제목 1">
            <a:extLst>
              <a:ext uri="{FF2B5EF4-FFF2-40B4-BE49-F238E27FC236}">
                <a16:creationId xmlns:a16="http://schemas.microsoft.com/office/drawing/2014/main" id="{9DB28AEA-B3C6-4241-9B47-548BDB2C7AD0}"/>
              </a:ext>
            </a:extLst>
          </p:cNvPr>
          <p:cNvSpPr txBox="1">
            <a:spLocks/>
          </p:cNvSpPr>
          <p:nvPr/>
        </p:nvSpPr>
        <p:spPr>
          <a:xfrm>
            <a:off x="3467644" y="174172"/>
            <a:ext cx="6095999" cy="635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/>
              <a:t>명목상 그리스도인 계층별 특성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B2AF-F836-40B7-8462-87DC5851064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97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01005" y="6438238"/>
            <a:ext cx="2057400" cy="365125"/>
          </a:xfrm>
        </p:spPr>
        <p:txBody>
          <a:bodyPr/>
          <a:lstStyle/>
          <a:p>
            <a:pPr lvl="0">
              <a:defRPr/>
            </a:pPr>
            <a:fld id="{4074159A-DE70-4D18-98F7-A424C6102D28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CA646-BD9F-B8B8-3528-FE3EB034FA57}"/>
              </a:ext>
            </a:extLst>
          </p:cNvPr>
          <p:cNvSpPr txBox="1"/>
          <p:nvPr/>
        </p:nvSpPr>
        <p:spPr>
          <a:xfrm>
            <a:off x="1167535" y="738810"/>
            <a:ext cx="924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8. </a:t>
            </a:r>
            <a:r>
              <a:rPr lang="ko-KR" altLang="en-US" sz="3200" b="1" dirty="0"/>
              <a:t>교회의 하향 양극화 </a:t>
            </a:r>
            <a:endParaRPr lang="en-US" altLang="ko-KR" sz="2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57530-106F-C86E-4C9A-8EFC86A381B2}"/>
              </a:ext>
            </a:extLst>
          </p:cNvPr>
          <p:cNvSpPr txBox="1"/>
          <p:nvPr/>
        </p:nvSpPr>
        <p:spPr>
          <a:xfrm>
            <a:off x="1907177" y="1480457"/>
            <a:ext cx="3396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CF15E-1EFB-F1EE-78B8-568C4BCDA435}"/>
              </a:ext>
            </a:extLst>
          </p:cNvPr>
          <p:cNvSpPr txBox="1"/>
          <p:nvPr/>
        </p:nvSpPr>
        <p:spPr>
          <a:xfrm>
            <a:off x="1235570" y="1497054"/>
            <a:ext cx="722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 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예장통합 교세통계 추이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(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교인수별 </a:t>
            </a:r>
            <a:r>
              <a:rPr kumimoji="1" lang="ko-KR" altLang="en-US" dirty="0" err="1">
                <a:latin typeface="맑은 고딕"/>
                <a:ea typeface="맑은 고딕"/>
                <a:cs typeface="Arial"/>
              </a:rPr>
              <a:t>교회수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, 2010-2021)</a:t>
            </a:r>
            <a:endParaRPr lang="ko-KR" altLang="en-US" dirty="0">
              <a:latin typeface="+mj-lt"/>
              <a:ea typeface="맑은 고딕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DB0FB8-7A69-15FA-2A63-15CFD5E1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04" y="1950720"/>
            <a:ext cx="9240339" cy="3988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AFC831-8AA0-E153-CF3B-819918C74EB4}"/>
              </a:ext>
            </a:extLst>
          </p:cNvPr>
          <p:cNvSpPr txBox="1"/>
          <p:nvPr/>
        </p:nvSpPr>
        <p:spPr>
          <a:xfrm>
            <a:off x="1280160" y="6024939"/>
            <a:ext cx="8586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*출처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: 2010/2019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년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: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목회데이터연구소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「</a:t>
            </a:r>
            <a:r>
              <a:rPr lang="ko-KR" altLang="en-US" sz="1200" kern="10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넘버즈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」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제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67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호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(2020.10.16.) ‘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예장통합 교단 교세 통계 분석’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 2021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년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: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대한예수교장로회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통합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홈페이지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‘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교세 현황’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1513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교회 존립을 걱정한 경험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(Base=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담임목사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N=500, %)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C498E122-1650-4073-9313-0A68CE929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571843"/>
              </p:ext>
            </p:extLst>
          </p:nvPr>
        </p:nvGraphicFramePr>
        <p:xfrm>
          <a:off x="874129" y="2617034"/>
          <a:ext cx="9754639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B7F3A002-6F50-42BC-ADE9-FE2712759FAE}"/>
              </a:ext>
            </a:extLst>
          </p:cNvPr>
          <p:cNvGraphicFramePr>
            <a:graphicFrameLocks noGrp="1"/>
          </p:cNvGraphicFramePr>
          <p:nvPr/>
        </p:nvGraphicFramePr>
        <p:xfrm>
          <a:off x="1052605" y="5960213"/>
          <a:ext cx="9379488" cy="426358"/>
        </p:xfrm>
        <a:graphic>
          <a:graphicData uri="http://schemas.openxmlformats.org/drawingml/2006/table">
            <a:tbl>
              <a:tblPr/>
              <a:tblGrid>
                <a:gridCol w="2344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872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2344872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2344872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한번도 생각한 적 없다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별로 생각한 적 없다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가끔 생각했다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자주 생각했다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9B9E3CC3-266C-43AC-B81F-5AAE6720BCBF}"/>
              </a:ext>
            </a:extLst>
          </p:cNvPr>
          <p:cNvSpPr/>
          <p:nvPr/>
        </p:nvSpPr>
        <p:spPr>
          <a:xfrm>
            <a:off x="2239600" y="2694654"/>
            <a:ext cx="2350507" cy="215074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7295788 h 189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445" h="18978181">
                <a:moveTo>
                  <a:pt x="0" y="18978181"/>
                </a:moveTo>
                <a:cubicBezTo>
                  <a:pt x="5697" y="17766450"/>
                  <a:pt x="-2257" y="1211731"/>
                  <a:pt x="3440" y="0"/>
                </a:cubicBezTo>
                <a:lnTo>
                  <a:pt x="1498865" y="0"/>
                </a:lnTo>
                <a:cubicBezTo>
                  <a:pt x="1501713" y="686966"/>
                  <a:pt x="1492997" y="16608822"/>
                  <a:pt x="1495845" y="17295788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13" name="모서리가 둥근 직사각형 26">
            <a:extLst>
              <a:ext uri="{FF2B5EF4-FFF2-40B4-BE49-F238E27FC236}">
                <a16:creationId xmlns:a16="http://schemas.microsoft.com/office/drawing/2014/main" id="{F166ABC0-95E2-4254-BC65-1725A136E0E6}"/>
              </a:ext>
            </a:extLst>
          </p:cNvPr>
          <p:cNvSpPr/>
          <p:nvPr/>
        </p:nvSpPr>
        <p:spPr>
          <a:xfrm>
            <a:off x="2631412" y="2426131"/>
            <a:ext cx="1566882" cy="673849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생각한 적 없다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37</a:t>
            </a: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1DD652DE-9EE7-468B-999F-261ED19AEEDD}"/>
              </a:ext>
            </a:extLst>
          </p:cNvPr>
          <p:cNvSpPr/>
          <p:nvPr/>
        </p:nvSpPr>
        <p:spPr>
          <a:xfrm>
            <a:off x="6860611" y="2694457"/>
            <a:ext cx="2428244" cy="2008912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14597"/>
              <a:gd name="connsiteY0" fmla="*/ 15141397 h 29734291"/>
              <a:gd name="connsiteX1" fmla="*/ 8544 w 1514597"/>
              <a:gd name="connsiteY1" fmla="*/ 0 h 29734291"/>
              <a:gd name="connsiteX2" fmla="*/ 1503969 w 1514597"/>
              <a:gd name="connsiteY2" fmla="*/ 0 h 29734291"/>
              <a:gd name="connsiteX3" fmla="*/ 1514597 w 1514597"/>
              <a:gd name="connsiteY3" fmla="*/ 29734291 h 29734291"/>
              <a:gd name="connsiteX0" fmla="*/ 0 w 1514597"/>
              <a:gd name="connsiteY0" fmla="*/ 15141397 h 29734291"/>
              <a:gd name="connsiteX1" fmla="*/ 8544 w 1514597"/>
              <a:gd name="connsiteY1" fmla="*/ 0 h 29734291"/>
              <a:gd name="connsiteX2" fmla="*/ 1503969 w 1514597"/>
              <a:gd name="connsiteY2" fmla="*/ 0 h 29734291"/>
              <a:gd name="connsiteX3" fmla="*/ 1514597 w 1514597"/>
              <a:gd name="connsiteY3" fmla="*/ 29734291 h 29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597" h="29734291">
                <a:moveTo>
                  <a:pt x="0" y="15141397"/>
                </a:moveTo>
                <a:cubicBezTo>
                  <a:pt x="2848" y="14507007"/>
                  <a:pt x="5696" y="634390"/>
                  <a:pt x="8544" y="0"/>
                </a:cubicBezTo>
                <a:lnTo>
                  <a:pt x="1503969" y="0"/>
                </a:lnTo>
                <a:cubicBezTo>
                  <a:pt x="1503969" y="634872"/>
                  <a:pt x="1514597" y="29099419"/>
                  <a:pt x="1514597" y="29734291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15" name="모서리가 둥근 직사각형 26">
            <a:extLst>
              <a:ext uri="{FF2B5EF4-FFF2-40B4-BE49-F238E27FC236}">
                <a16:creationId xmlns:a16="http://schemas.microsoft.com/office/drawing/2014/main" id="{6675EA06-0E84-4E66-B92F-5D07E42AAAC6}"/>
              </a:ext>
            </a:extLst>
          </p:cNvPr>
          <p:cNvSpPr/>
          <p:nvPr/>
        </p:nvSpPr>
        <p:spPr>
          <a:xfrm>
            <a:off x="7293255" y="2425932"/>
            <a:ext cx="1566882" cy="561711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생각했다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63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8729B5D5-0289-32A4-EEA5-DC562AD5EB38}"/>
              </a:ext>
            </a:extLst>
          </p:cNvPr>
          <p:cNvCxnSpPr>
            <a:cxnSpLocks/>
          </p:cNvCxnSpPr>
          <p:nvPr/>
        </p:nvCxnSpPr>
        <p:spPr>
          <a:xfrm>
            <a:off x="8860137" y="2518021"/>
            <a:ext cx="449326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0C80757-69F9-ED43-0211-8A9B7E3C203A}"/>
              </a:ext>
            </a:extLst>
          </p:cNvPr>
          <p:cNvSpPr txBox="1"/>
          <p:nvPr/>
        </p:nvSpPr>
        <p:spPr>
          <a:xfrm>
            <a:off x="1828947" y="723735"/>
            <a:ext cx="849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목회자 </a:t>
            </a:r>
            <a:r>
              <a:rPr lang="en-US" altLang="ko-KR" sz="3200" b="1" dirty="0"/>
              <a:t>5</a:t>
            </a:r>
            <a:r>
              <a:rPr lang="ko-KR" altLang="en-US" sz="3200" b="1" dirty="0"/>
              <a:t>명 중 </a:t>
            </a:r>
            <a:r>
              <a:rPr lang="en-US" altLang="ko-KR" sz="3200" b="1" dirty="0"/>
              <a:t>3</a:t>
            </a:r>
            <a:r>
              <a:rPr lang="ko-KR" altLang="en-US" sz="3200" b="1" dirty="0"/>
              <a:t>명 이상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교회 존립 걱정</a:t>
            </a:r>
            <a:r>
              <a:rPr lang="en-US" altLang="ko-KR" sz="3200" b="1" dirty="0"/>
              <a:t>!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16</a:t>
            </a:fld>
            <a:endParaRPr kumimoji="1" lang="x-none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3F22C-393D-12FD-1814-DB6F24192C29}"/>
              </a:ext>
            </a:extLst>
          </p:cNvPr>
          <p:cNvSpPr txBox="1"/>
          <p:nvPr/>
        </p:nvSpPr>
        <p:spPr>
          <a:xfrm>
            <a:off x="1269763" y="6289809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26110-D3A1-28F7-593D-E9565122D03E}"/>
              </a:ext>
            </a:extLst>
          </p:cNvPr>
          <p:cNvSpPr txBox="1"/>
          <p:nvPr/>
        </p:nvSpPr>
        <p:spPr>
          <a:xfrm>
            <a:off x="9474926" y="2377440"/>
            <a:ext cx="240322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r>
              <a:rPr lang="ko-KR" altLang="en-US" dirty="0"/>
              <a:t>년 이내 </a:t>
            </a:r>
            <a:r>
              <a:rPr lang="ko-KR" altLang="en-US" dirty="0" err="1"/>
              <a:t>위기닥칠</a:t>
            </a:r>
            <a:r>
              <a:rPr lang="ko-KR" altLang="en-US" dirty="0"/>
              <a:t> 것</a:t>
            </a:r>
            <a:endParaRPr lang="en-US" altLang="ko-KR" dirty="0"/>
          </a:p>
          <a:p>
            <a:r>
              <a:rPr lang="en-US" altLang="ko-KR" dirty="0">
                <a:solidFill>
                  <a:srgbClr val="0000FF"/>
                </a:solidFill>
              </a:rPr>
              <a:t>12.6%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87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8547040" y="6223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86CB4B4D-7CA3-9044-876B-883B54F8677D}" type="slidenum">
              <a:rPr lang="ko-KR" altLang="en-US" smtClean="0"/>
              <a:pPr lvl="0">
                <a:defRPr/>
              </a:pPr>
              <a:t>17</a:t>
            </a:fld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CE88BCB-EE8C-327A-114F-849829745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01" y="2909330"/>
            <a:ext cx="4496044" cy="3140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54213-6877-1BD7-E20A-4C248416BA4F}"/>
              </a:ext>
            </a:extLst>
          </p:cNvPr>
          <p:cNvSpPr txBox="1"/>
          <p:nvPr/>
        </p:nvSpPr>
        <p:spPr>
          <a:xfrm>
            <a:off x="1332101" y="2386096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그림</a:t>
            </a:r>
            <a:r>
              <a:rPr lang="en-US" altLang="ko-KR" dirty="0"/>
              <a:t>) </a:t>
            </a:r>
            <a:r>
              <a:rPr lang="ko-KR" altLang="en-US" dirty="0"/>
              <a:t>세계와 한국의 </a:t>
            </a:r>
            <a:r>
              <a:rPr lang="ko-KR" altLang="en-US" dirty="0" err="1"/>
              <a:t>합계출산률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2FB9C-8F05-EEC5-048D-F4EDFA4F4B0B}"/>
              </a:ext>
            </a:extLst>
          </p:cNvPr>
          <p:cNvSpPr txBox="1"/>
          <p:nvPr/>
        </p:nvSpPr>
        <p:spPr>
          <a:xfrm>
            <a:off x="1254854" y="6125586"/>
            <a:ext cx="4074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*출처 </a:t>
            </a:r>
            <a:r>
              <a:rPr lang="en-US" altLang="ko-KR" sz="1200" dirty="0"/>
              <a:t>: </a:t>
            </a:r>
            <a:r>
              <a:rPr lang="ko-KR" altLang="en-US" sz="1200" dirty="0"/>
              <a:t>통계청</a:t>
            </a:r>
            <a:r>
              <a:rPr lang="en-US" altLang="ko-KR" sz="1200" dirty="0"/>
              <a:t>, ‘2021</a:t>
            </a:r>
            <a:r>
              <a:rPr lang="ko-KR" altLang="en-US" sz="1200" dirty="0"/>
              <a:t>년 장래인구추계를 반영한 세계와 </a:t>
            </a:r>
            <a:endParaRPr lang="en-US" altLang="ko-KR" sz="1200" dirty="0"/>
          </a:p>
          <a:p>
            <a:r>
              <a:rPr lang="en-US" altLang="ko-KR" sz="1200" dirty="0"/>
              <a:t>         </a:t>
            </a:r>
            <a:r>
              <a:rPr lang="ko-KR" altLang="en-US" sz="1200" dirty="0"/>
              <a:t>한국의 인구현황 및 전망’ 보도자료</a:t>
            </a:r>
            <a:r>
              <a:rPr lang="en-US" altLang="ko-KR" sz="1200" dirty="0"/>
              <a:t>, 2022.09.05</a:t>
            </a:r>
            <a:endParaRPr lang="ko-KR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4C1FE-61FB-A3A1-C71C-44317E632CB8}"/>
              </a:ext>
            </a:extLst>
          </p:cNvPr>
          <p:cNvSpPr txBox="1"/>
          <p:nvPr/>
        </p:nvSpPr>
        <p:spPr>
          <a:xfrm>
            <a:off x="3825551" y="5046186"/>
            <a:ext cx="550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1644D-5FC5-7B9C-ECE9-E89EAEC87807}"/>
              </a:ext>
            </a:extLst>
          </p:cNvPr>
          <p:cNvSpPr txBox="1"/>
          <p:nvPr/>
        </p:nvSpPr>
        <p:spPr>
          <a:xfrm>
            <a:off x="3825551" y="503013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0.78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09FEB-FA8E-D8E3-F22B-BF0FA44F4289}"/>
              </a:ext>
            </a:extLst>
          </p:cNvPr>
          <p:cNvSpPr txBox="1"/>
          <p:nvPr/>
        </p:nvSpPr>
        <p:spPr>
          <a:xfrm>
            <a:off x="3694922" y="5653705"/>
            <a:ext cx="867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7F578-8584-BD22-EAB2-57739288EC70}"/>
              </a:ext>
            </a:extLst>
          </p:cNvPr>
          <p:cNvSpPr txBox="1"/>
          <p:nvPr/>
        </p:nvSpPr>
        <p:spPr>
          <a:xfrm>
            <a:off x="3580123" y="562568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2022</a:t>
            </a:r>
            <a:r>
              <a:rPr lang="ko-KR" altLang="en-US" dirty="0"/>
              <a:t>년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FE29043-F35B-DC1C-0FDD-EB35AB500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22" y="2702981"/>
            <a:ext cx="4248244" cy="311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04CFD1-1E46-B17B-233D-74BD6FA0A2FF}"/>
              </a:ext>
            </a:extLst>
          </p:cNvPr>
          <p:cNvSpPr txBox="1"/>
          <p:nvPr/>
        </p:nvSpPr>
        <p:spPr>
          <a:xfrm>
            <a:off x="7025608" y="2372591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표</a:t>
            </a:r>
            <a:r>
              <a:rPr lang="en-US" altLang="ko-KR" dirty="0"/>
              <a:t>) </a:t>
            </a:r>
            <a:r>
              <a:rPr lang="ko-KR" altLang="en-US" dirty="0"/>
              <a:t>인구 변화 </a:t>
            </a:r>
            <a:r>
              <a:rPr lang="en-US" altLang="ko-KR" dirty="0"/>
              <a:t>(</a:t>
            </a:r>
            <a:r>
              <a:rPr lang="ko-KR" altLang="en-US" dirty="0"/>
              <a:t>연령별</a:t>
            </a:r>
            <a:r>
              <a:rPr lang="en-US" altLang="ko-KR" dirty="0"/>
              <a:t>, </a:t>
            </a:r>
            <a:r>
              <a:rPr lang="ko-KR" altLang="en-US" dirty="0"/>
              <a:t>만명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F1B9D-D76D-6086-B44C-D8B33000FF4B}"/>
              </a:ext>
            </a:extLst>
          </p:cNvPr>
          <p:cNvSpPr txBox="1"/>
          <p:nvPr/>
        </p:nvSpPr>
        <p:spPr>
          <a:xfrm>
            <a:off x="7035993" y="5822626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</a:t>
            </a:r>
            <a:r>
              <a:rPr lang="ko-KR" altLang="en-US" sz="1400" dirty="0"/>
              <a:t>출처 </a:t>
            </a:r>
            <a:r>
              <a:rPr lang="en-US" altLang="ko-KR" sz="1400" dirty="0"/>
              <a:t>: </a:t>
            </a:r>
            <a:r>
              <a:rPr lang="ko-KR" altLang="en-US" sz="1400" dirty="0"/>
              <a:t>통계청</a:t>
            </a:r>
            <a:r>
              <a:rPr lang="en-US" altLang="ko-KR" sz="1400" dirty="0"/>
              <a:t>, </a:t>
            </a:r>
            <a:r>
              <a:rPr lang="ko-KR" altLang="en-US" sz="1400" dirty="0"/>
              <a:t>장래인구추계</a:t>
            </a:r>
            <a:r>
              <a:rPr lang="en-US" altLang="ko-KR" sz="1400" dirty="0"/>
              <a:t>(</a:t>
            </a:r>
            <a:r>
              <a:rPr lang="ko-KR" altLang="en-US" sz="1400" dirty="0" err="1"/>
              <a:t>시도편</a:t>
            </a:r>
            <a:r>
              <a:rPr lang="en-US" altLang="ko-KR" sz="1400" dirty="0"/>
              <a:t>), 2022.05.26.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A39BEC-3C15-EACD-CA6B-A0B89783633C}"/>
              </a:ext>
            </a:extLst>
          </p:cNvPr>
          <p:cNvSpPr txBox="1"/>
          <p:nvPr/>
        </p:nvSpPr>
        <p:spPr>
          <a:xfrm>
            <a:off x="10328366" y="5277394"/>
            <a:ext cx="77457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76637"/>
                </a:solidFill>
              </a:rPr>
              <a:t>50.9%</a:t>
            </a:r>
            <a:endParaRPr lang="ko-KR" altLang="en-US" sz="1600" b="1" dirty="0">
              <a:solidFill>
                <a:srgbClr val="F7663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ED8336-B175-9591-DD1F-0720F331BDC3}"/>
              </a:ext>
            </a:extLst>
          </p:cNvPr>
          <p:cNvSpPr txBox="1"/>
          <p:nvPr/>
        </p:nvSpPr>
        <p:spPr>
          <a:xfrm>
            <a:off x="1437759" y="487458"/>
            <a:ext cx="609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sz="32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9</a:t>
            </a:r>
            <a:r>
              <a:rPr kumimoji="0" lang="en-US" altLang="ko-KR" sz="3200" b="1" i="0" u="none" strike="noStrike" kern="0" cap="none" spc="-200" normalizeH="0" baseline="0" dirty="0"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. </a:t>
            </a:r>
            <a:r>
              <a:rPr kumimoji="0" lang="ko-KR" altLang="en-US" sz="3200" b="1" i="0" u="none" strike="noStrike" kern="0" cap="none" spc="-200" normalizeH="0" baseline="0" dirty="0"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급속한 저출산 </a:t>
            </a:r>
            <a:r>
              <a:rPr kumimoji="0" lang="en-US" altLang="ko-KR" sz="3200" b="1" i="0" u="none" strike="noStrike" kern="0" cap="none" spc="-200" normalizeH="0" baseline="0" dirty="0"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, </a:t>
            </a:r>
            <a:r>
              <a:rPr kumimoji="0" lang="ko-KR" altLang="en-US" sz="3200" b="1" i="0" u="none" strike="noStrike" kern="0" cap="none" spc="-200" normalizeH="0" baseline="0" dirty="0"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고령화</a:t>
            </a:r>
            <a:endParaRPr kumimoji="0" lang="en-US" altLang="ko-KR" sz="3200" b="1" i="0" u="none" strike="noStrike" kern="1200" cap="none" spc="0" normalizeH="0" baseline="0" dirty="0"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합계 출산율**: 0.98명으로 전년(1.05명)보다 -7.1% 감소함(전세계에서 가장 낮음, 도시 국가 제외)…">
            <a:extLst>
              <a:ext uri="{FF2B5EF4-FFF2-40B4-BE49-F238E27FC236}">
                <a16:creationId xmlns:a16="http://schemas.microsoft.com/office/drawing/2014/main" id="{F8DE826C-7765-84E0-12E4-B98B2A6D3759}"/>
              </a:ext>
            </a:extLst>
          </p:cNvPr>
          <p:cNvSpPr txBox="1"/>
          <p:nvPr/>
        </p:nvSpPr>
        <p:spPr>
          <a:xfrm>
            <a:off x="1431111" y="1095458"/>
            <a:ext cx="9314128" cy="1053616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algn="l" defTabSz="457200">
              <a:spcBef>
                <a:spcPts val="400"/>
              </a:spcBef>
              <a:buSzPct val="100000"/>
              <a:defRPr sz="3000" b="0" spc="-90">
                <a:solidFill>
                  <a:srgbClr val="0B1C2E"/>
                </a:solidFill>
                <a:latin typeface="맑은 고딕"/>
                <a:ea typeface="맑은 고딕"/>
                <a:sym typeface="Helvetica Neue"/>
              </a:defRPr>
            </a:pPr>
            <a:r>
              <a:rPr lang="en-US" altLang="ko-KR" sz="1700" dirty="0">
                <a:latin typeface="+mj-ea"/>
                <a:ea typeface="+mj-ea"/>
              </a:rPr>
              <a:t>-</a:t>
            </a:r>
            <a:r>
              <a:rPr lang="ko-KR" altLang="en-US" sz="1700" dirty="0">
                <a:latin typeface="+mj-ea"/>
                <a:ea typeface="+mj-ea"/>
              </a:rPr>
              <a:t> </a:t>
            </a:r>
            <a:r>
              <a:rPr lang="ko-KR" altLang="en-US" sz="1700" dirty="0">
                <a:latin typeface="맑은 고딕"/>
                <a:ea typeface="맑은 고딕"/>
              </a:rPr>
              <a:t>전 세계에서 가장 낮은 합계출산율 </a:t>
            </a:r>
            <a:r>
              <a:rPr lang="en-US" altLang="ko-KR" sz="1700" dirty="0">
                <a:latin typeface="맑은 고딕"/>
                <a:ea typeface="맑은 고딕"/>
              </a:rPr>
              <a:t>; </a:t>
            </a:r>
            <a:r>
              <a:rPr lang="en-US" altLang="ko-KR" sz="1700" dirty="0">
                <a:latin typeface="+mj-ea"/>
                <a:ea typeface="+mj-ea"/>
                <a:sym typeface="Wingdings" panose="05000000000000000000" pitchFamily="2" charset="2"/>
              </a:rPr>
              <a:t>2022</a:t>
            </a:r>
            <a:r>
              <a:rPr lang="ko-KR" altLang="en-US" sz="1700" dirty="0">
                <a:latin typeface="+mj-ea"/>
                <a:ea typeface="+mj-ea"/>
                <a:sym typeface="Wingdings" panose="05000000000000000000" pitchFamily="2" charset="2"/>
              </a:rPr>
              <a:t>년 </a:t>
            </a:r>
            <a:r>
              <a:rPr lang="en-US" altLang="ko-KR" sz="17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0.78</a:t>
            </a:r>
            <a:r>
              <a:rPr lang="ko-KR" altLang="en-US" sz="17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명</a:t>
            </a:r>
            <a:r>
              <a:rPr lang="en-US" altLang="ko-KR" sz="1700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ko-KR" altLang="en-US" sz="1700" dirty="0">
                <a:latin typeface="+mj-ea"/>
                <a:ea typeface="+mj-ea"/>
                <a:sym typeface="Wingdings" panose="05000000000000000000" pitchFamily="2" charset="2"/>
              </a:rPr>
              <a:t>서울 </a:t>
            </a:r>
            <a:r>
              <a:rPr lang="en-US" altLang="ko-KR" sz="17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0.59</a:t>
            </a:r>
            <a:r>
              <a:rPr lang="ko-KR" altLang="en-US" sz="17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명</a:t>
            </a:r>
            <a:r>
              <a:rPr lang="en-US" altLang="ko-KR" sz="1700" dirty="0">
                <a:latin typeface="+mj-ea"/>
                <a:ea typeface="+mj-ea"/>
                <a:sym typeface="Wingdings" panose="05000000000000000000" pitchFamily="2" charset="2"/>
              </a:rPr>
              <a:t>) (</a:t>
            </a:r>
            <a:r>
              <a:rPr lang="ko-KR" altLang="en-US" sz="1700" dirty="0">
                <a:latin typeface="+mj-ea"/>
                <a:ea typeface="+mj-ea"/>
                <a:sym typeface="Wingdings" panose="05000000000000000000" pitchFamily="2" charset="2"/>
              </a:rPr>
              <a:t>이태리 </a:t>
            </a:r>
            <a:r>
              <a:rPr lang="en-US" altLang="ko-KR" sz="1700" dirty="0">
                <a:latin typeface="+mj-ea"/>
                <a:ea typeface="+mj-ea"/>
                <a:sym typeface="Wingdings" panose="05000000000000000000" pitchFamily="2" charset="2"/>
              </a:rPr>
              <a:t>1.24</a:t>
            </a:r>
            <a:r>
              <a:rPr lang="ko-KR" altLang="en-US" sz="1700" dirty="0">
                <a:latin typeface="+mj-ea"/>
                <a:ea typeface="+mj-ea"/>
                <a:sym typeface="Wingdings" panose="05000000000000000000" pitchFamily="2" charset="2"/>
              </a:rPr>
              <a:t>명</a:t>
            </a:r>
            <a:r>
              <a:rPr lang="en-US" altLang="ko-KR" sz="1700" dirty="0">
                <a:latin typeface="+mj-ea"/>
                <a:ea typeface="+mj-ea"/>
                <a:sym typeface="Wingdings" panose="05000000000000000000" pitchFamily="2" charset="2"/>
              </a:rPr>
              <a:t>)</a:t>
            </a:r>
            <a:endParaRPr lang="en-US" altLang="ko-KR" sz="1700" dirty="0">
              <a:latin typeface="+mj-ea"/>
              <a:ea typeface="+mj-ea"/>
            </a:endParaRPr>
          </a:p>
          <a:p>
            <a:pPr algn="l" defTabSz="457200">
              <a:spcBef>
                <a:spcPts val="400"/>
              </a:spcBef>
              <a:buSzPct val="100000"/>
              <a:defRPr sz="3000" b="0" spc="-90">
                <a:solidFill>
                  <a:srgbClr val="0B1C2E"/>
                </a:solidFill>
                <a:latin typeface="맑은 고딕"/>
                <a:ea typeface="맑은 고딕"/>
                <a:sym typeface="Helvetica Neue"/>
              </a:defRPr>
            </a:pPr>
            <a:r>
              <a:rPr lang="en-US" altLang="ko-KR" sz="1700" dirty="0">
                <a:latin typeface="+mj-ea"/>
                <a:ea typeface="+mj-ea"/>
              </a:rPr>
              <a:t>- </a:t>
            </a:r>
            <a:r>
              <a:rPr lang="ko-KR" altLang="en-US" sz="1700" dirty="0">
                <a:latin typeface="+mj-ea"/>
                <a:ea typeface="+mj-ea"/>
              </a:rPr>
              <a:t>세계 </a:t>
            </a:r>
            <a:r>
              <a:rPr lang="en-US" altLang="ko-KR" sz="1700" dirty="0">
                <a:latin typeface="+mj-ea"/>
                <a:ea typeface="+mj-ea"/>
              </a:rPr>
              <a:t>198</a:t>
            </a:r>
            <a:r>
              <a:rPr lang="ko-KR" altLang="en-US" sz="1700" dirty="0">
                <a:latin typeface="+mj-ea"/>
                <a:ea typeface="+mj-ea"/>
              </a:rPr>
              <a:t>개국 중 꼴찌</a:t>
            </a:r>
            <a:r>
              <a:rPr lang="en-US" altLang="ko-KR" sz="1700" dirty="0">
                <a:latin typeface="+mj-ea"/>
                <a:ea typeface="+mj-ea"/>
              </a:rPr>
              <a:t>(</a:t>
            </a:r>
            <a:r>
              <a:rPr lang="ko-KR" altLang="en-US" sz="1700" dirty="0">
                <a:latin typeface="+mj-ea"/>
                <a:ea typeface="+mj-ea"/>
              </a:rPr>
              <a:t>유엔</a:t>
            </a:r>
            <a:r>
              <a:rPr lang="en-US" altLang="ko-KR" sz="1700" dirty="0">
                <a:latin typeface="+mj-ea"/>
                <a:ea typeface="+mj-ea"/>
              </a:rPr>
              <a:t>, 2021</a:t>
            </a:r>
            <a:r>
              <a:rPr lang="ko-KR" altLang="en-US" sz="1700" dirty="0">
                <a:latin typeface="+mj-ea"/>
                <a:ea typeface="+mj-ea"/>
              </a:rPr>
              <a:t>년</a:t>
            </a:r>
            <a:r>
              <a:rPr lang="en-US" altLang="ko-KR" sz="1700" dirty="0">
                <a:latin typeface="+mj-ea"/>
                <a:ea typeface="+mj-ea"/>
              </a:rPr>
              <a:t>) OECD</a:t>
            </a:r>
            <a:r>
              <a:rPr lang="ko-KR" altLang="en-US" sz="1700" dirty="0">
                <a:latin typeface="+mj-ea"/>
                <a:ea typeface="+mj-ea"/>
              </a:rPr>
              <a:t> 평균 출산율 </a:t>
            </a:r>
            <a:r>
              <a:rPr lang="en-US" altLang="ko-KR" sz="1700" dirty="0">
                <a:latin typeface="+mj-ea"/>
                <a:ea typeface="+mj-ea"/>
              </a:rPr>
              <a:t>:</a:t>
            </a:r>
            <a:r>
              <a:rPr lang="ko-KR" altLang="en-US" sz="1700" dirty="0">
                <a:latin typeface="+mj-ea"/>
                <a:ea typeface="+mj-ea"/>
              </a:rPr>
              <a:t> </a:t>
            </a:r>
            <a:r>
              <a:rPr lang="en-US" altLang="ko-KR" sz="1700" dirty="0">
                <a:latin typeface="+mj-ea"/>
                <a:ea typeface="+mj-ea"/>
              </a:rPr>
              <a:t>1.59</a:t>
            </a:r>
            <a:r>
              <a:rPr lang="ko-KR" altLang="en-US" sz="1700" dirty="0">
                <a:latin typeface="+mj-ea"/>
                <a:ea typeface="+mj-ea"/>
              </a:rPr>
              <a:t>명</a:t>
            </a:r>
            <a:r>
              <a:rPr lang="en-US" altLang="ko-KR" sz="1700" dirty="0">
                <a:latin typeface="+mj-ea"/>
                <a:ea typeface="+mj-ea"/>
              </a:rPr>
              <a:t>(2020</a:t>
            </a:r>
            <a:r>
              <a:rPr lang="ko-KR" altLang="en-US" sz="1700" dirty="0">
                <a:latin typeface="+mj-ea"/>
                <a:ea typeface="+mj-ea"/>
              </a:rPr>
              <a:t>년 기준</a:t>
            </a:r>
            <a:r>
              <a:rPr lang="en-US" altLang="ko-KR" sz="1700" dirty="0">
                <a:latin typeface="+mj-ea"/>
                <a:ea typeface="+mj-ea"/>
              </a:rPr>
              <a:t>)</a:t>
            </a:r>
          </a:p>
          <a:p>
            <a:pPr algn="l" defTabSz="457200">
              <a:spcBef>
                <a:spcPts val="400"/>
              </a:spcBef>
              <a:buSzPct val="100000"/>
              <a:defRPr sz="3000" b="0" spc="-90">
                <a:solidFill>
                  <a:srgbClr val="0B1C2E"/>
                </a:solidFill>
                <a:latin typeface="맑은 고딕"/>
                <a:ea typeface="맑은 고딕"/>
                <a:sym typeface="Helvetica Neue"/>
              </a:defRPr>
            </a:pPr>
            <a:r>
              <a:rPr lang="en-US" altLang="ko-KR" sz="1700" dirty="0">
                <a:solidFill>
                  <a:srgbClr val="0066FF"/>
                </a:solidFill>
                <a:latin typeface="맑은 고딕"/>
                <a:ea typeface="맑은 고딕"/>
              </a:rPr>
              <a:t>- 10</a:t>
            </a:r>
            <a:r>
              <a:rPr lang="ko-KR" altLang="en-US" sz="1700" dirty="0" smtClean="0">
                <a:solidFill>
                  <a:srgbClr val="0066FF"/>
                </a:solidFill>
                <a:latin typeface="맑은 고딕"/>
                <a:ea typeface="맑은 고딕"/>
              </a:rPr>
              <a:t>년 뒤 </a:t>
            </a:r>
            <a:r>
              <a:rPr lang="en-US" altLang="ko-KR" sz="1700" dirty="0">
                <a:solidFill>
                  <a:srgbClr val="0066FF"/>
                </a:solidFill>
                <a:latin typeface="맑은 고딕"/>
                <a:ea typeface="맑은 고딕"/>
              </a:rPr>
              <a:t>65</a:t>
            </a:r>
            <a:r>
              <a:rPr lang="ko-KR" altLang="en-US" sz="1700" dirty="0">
                <a:solidFill>
                  <a:srgbClr val="0066FF"/>
                </a:solidFill>
                <a:latin typeface="맑은 고딕"/>
                <a:ea typeface="맑은 고딕"/>
              </a:rPr>
              <a:t>세 이상 고령층 </a:t>
            </a:r>
            <a:r>
              <a:rPr lang="en-US" altLang="ko-KR" sz="1700" dirty="0">
                <a:solidFill>
                  <a:srgbClr val="0066FF"/>
                </a:solidFill>
                <a:latin typeface="맑은 고딕"/>
                <a:ea typeface="맑은 고딕"/>
              </a:rPr>
              <a:t>51% </a:t>
            </a:r>
            <a:r>
              <a:rPr lang="ko-KR" altLang="en-US" sz="1700" dirty="0" smtClean="0">
                <a:solidFill>
                  <a:srgbClr val="0066FF"/>
                </a:solidFill>
                <a:latin typeface="맑은 고딕"/>
                <a:ea typeface="맑은 고딕"/>
              </a:rPr>
              <a:t>증가 </a:t>
            </a:r>
            <a:r>
              <a:rPr lang="en-US" altLang="ko-KR" sz="1700" dirty="0" smtClean="0">
                <a:solidFill>
                  <a:srgbClr val="0066FF"/>
                </a:solidFill>
                <a:latin typeface="맑은 고딕"/>
                <a:ea typeface="맑은 고딕"/>
              </a:rPr>
              <a:t>(</a:t>
            </a:r>
            <a:r>
              <a:rPr lang="ko-KR" altLang="en-US" sz="1700" dirty="0" smtClean="0">
                <a:solidFill>
                  <a:srgbClr val="0066FF"/>
                </a:solidFill>
                <a:latin typeface="맑은 고딕"/>
                <a:ea typeface="맑은 고딕"/>
              </a:rPr>
              <a:t>구성비 </a:t>
            </a:r>
            <a:r>
              <a:rPr lang="en-US" altLang="ko-KR" sz="1700" dirty="0" smtClean="0">
                <a:solidFill>
                  <a:srgbClr val="0066FF"/>
                </a:solidFill>
                <a:latin typeface="맑은 고딕"/>
                <a:ea typeface="맑은 고딕"/>
              </a:rPr>
              <a:t>: 2023</a:t>
            </a:r>
            <a:r>
              <a:rPr lang="ko-KR" altLang="en-US" sz="1700" dirty="0" smtClean="0">
                <a:solidFill>
                  <a:srgbClr val="0066FF"/>
                </a:solidFill>
                <a:latin typeface="맑은 고딕"/>
                <a:ea typeface="맑은 고딕"/>
              </a:rPr>
              <a:t>년 </a:t>
            </a:r>
            <a:r>
              <a:rPr lang="en-US" altLang="ko-KR" sz="1700" dirty="0" smtClean="0">
                <a:solidFill>
                  <a:srgbClr val="0066FF"/>
                </a:solidFill>
                <a:latin typeface="맑은 고딕"/>
                <a:ea typeface="맑은 고딕"/>
              </a:rPr>
              <a:t>18% </a:t>
            </a:r>
            <a:r>
              <a:rPr lang="en-US" altLang="ko-KR" sz="1700" dirty="0" smtClean="0">
                <a:solidFill>
                  <a:srgbClr val="0066FF"/>
                </a:solidFill>
                <a:latin typeface="맑은 고딕"/>
                <a:ea typeface="맑은 고딕"/>
                <a:sym typeface="Wingdings" panose="05000000000000000000" pitchFamily="2" charset="2"/>
              </a:rPr>
              <a:t> 2033</a:t>
            </a:r>
            <a:r>
              <a:rPr lang="ko-KR" altLang="en-US" sz="1700" dirty="0" smtClean="0">
                <a:solidFill>
                  <a:srgbClr val="0066FF"/>
                </a:solidFill>
                <a:latin typeface="맑은 고딕"/>
                <a:ea typeface="맑은 고딕"/>
                <a:sym typeface="Wingdings" panose="05000000000000000000" pitchFamily="2" charset="2"/>
              </a:rPr>
              <a:t>년 </a:t>
            </a:r>
            <a:r>
              <a:rPr lang="en-US" altLang="ko-KR" sz="1700" smtClean="0">
                <a:solidFill>
                  <a:srgbClr val="0066FF"/>
                </a:solidFill>
                <a:latin typeface="맑은 고딕"/>
                <a:ea typeface="맑은 고딕"/>
                <a:sym typeface="Wingdings" panose="05000000000000000000" pitchFamily="2" charset="2"/>
              </a:rPr>
              <a:t>28%)</a:t>
            </a:r>
            <a:endParaRPr lang="en-US" altLang="ko-KR" sz="1700" dirty="0">
              <a:solidFill>
                <a:srgbClr val="0066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665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9619" y="385824"/>
            <a:ext cx="7108036" cy="1647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latin typeface="+mj-ea"/>
                <a:ea typeface="+mj-ea"/>
              </a:rPr>
              <a:t>[</a:t>
            </a:r>
            <a:r>
              <a:rPr lang="ko-KR" altLang="en-US" sz="3600" b="1" dirty="0">
                <a:latin typeface="+mj-ea"/>
                <a:ea typeface="+mj-ea"/>
              </a:rPr>
              <a:t>시사점</a:t>
            </a:r>
            <a:r>
              <a:rPr lang="en-US" altLang="ko-KR" sz="3600" b="1" dirty="0">
                <a:latin typeface="+mj-ea"/>
                <a:ea typeface="+mj-ea"/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latin typeface="+mj-ea"/>
                <a:ea typeface="+mj-ea"/>
              </a:rPr>
              <a:t>“</a:t>
            </a:r>
            <a:r>
              <a:rPr lang="ko-KR" altLang="en-US" sz="3600" b="1" dirty="0">
                <a:latin typeface="+mj-ea"/>
                <a:ea typeface="+mj-ea"/>
              </a:rPr>
              <a:t>한국교회 작동 프로세스의 변동</a:t>
            </a:r>
            <a:r>
              <a:rPr lang="en-US" altLang="ko-KR" sz="3600" b="1" dirty="0">
                <a:latin typeface="+mj-ea"/>
                <a:ea typeface="+mj-ea"/>
              </a:rPr>
              <a:t>”</a:t>
            </a:r>
            <a:endParaRPr lang="ko-KR" altLang="en-US" sz="3600" b="1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527" y="2054887"/>
            <a:ext cx="6266459" cy="1510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0070C0"/>
                </a:solidFill>
                <a:latin typeface="+mj-ea"/>
                <a:ea typeface="+mj-ea"/>
              </a:rPr>
              <a:t>- 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높은 소속감에 기초한 강력한 동원 체제의 약화</a:t>
            </a:r>
            <a:endParaRPr lang="en-US" altLang="ko-KR" sz="2000" dirty="0">
              <a:solidFill>
                <a:srgbClr val="0066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66FF"/>
                </a:solidFill>
                <a:latin typeface="+mj-ea"/>
                <a:ea typeface="+mj-ea"/>
              </a:rPr>
              <a:t>- </a:t>
            </a:r>
            <a:r>
              <a:rPr lang="ko-KR" altLang="en-US" sz="2000" dirty="0" err="1">
                <a:solidFill>
                  <a:srgbClr val="0066FF"/>
                </a:solidFill>
                <a:latin typeface="+mj-ea"/>
                <a:ea typeface="+mj-ea"/>
              </a:rPr>
              <a:t>헌신자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 줄어듦</a:t>
            </a:r>
            <a:r>
              <a:rPr lang="en-US" altLang="ko-KR" sz="2000" dirty="0">
                <a:solidFill>
                  <a:srgbClr val="0066FF"/>
                </a:solidFill>
                <a:latin typeface="+mj-ea"/>
                <a:ea typeface="+mj-ea"/>
              </a:rPr>
              <a:t>, 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손님만 있고 주인이 없어짐</a:t>
            </a:r>
            <a:endParaRPr lang="en-US" altLang="ko-KR" sz="2000" dirty="0">
              <a:solidFill>
                <a:srgbClr val="0066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66FF"/>
                </a:solidFill>
                <a:latin typeface="+mj-ea"/>
                <a:ea typeface="+mj-ea"/>
              </a:rPr>
              <a:t>- 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과거 수직적 문화에 대한 </a:t>
            </a:r>
            <a:r>
              <a:rPr lang="en-US" altLang="ko-KR" sz="2000" dirty="0">
                <a:solidFill>
                  <a:srgbClr val="0066FF"/>
                </a:solidFill>
                <a:latin typeface="+mj-ea"/>
                <a:ea typeface="+mj-ea"/>
              </a:rPr>
              <a:t>MZ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를 중심으로 한 거부감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EB6B3-A251-995C-34FD-02E78A260269}"/>
              </a:ext>
            </a:extLst>
          </p:cNvPr>
          <p:cNvSpPr txBox="1"/>
          <p:nvPr/>
        </p:nvSpPr>
        <p:spPr>
          <a:xfrm>
            <a:off x="2711205" y="4946563"/>
            <a:ext cx="6689059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66FF"/>
                </a:solidFill>
                <a:latin typeface="+mj-ea"/>
                <a:ea typeface="+mj-ea"/>
              </a:rPr>
              <a:t>새로운 패러다임 필요</a:t>
            </a:r>
            <a:r>
              <a:rPr lang="en-US" altLang="ko-KR" sz="4000" b="1" dirty="0">
                <a:solidFill>
                  <a:srgbClr val="0066FF"/>
                </a:solidFill>
                <a:latin typeface="+mj-ea"/>
                <a:ea typeface="+mj-ea"/>
              </a:rPr>
              <a:t>!</a:t>
            </a:r>
            <a:endParaRPr lang="ko-KR" altLang="en-US" sz="4000" b="1" dirty="0">
              <a:solidFill>
                <a:srgbClr val="0066FF"/>
              </a:solidFill>
              <a:latin typeface="+mj-ea"/>
              <a:ea typeface="+mj-ea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4752549" y="3983756"/>
            <a:ext cx="2242319" cy="4950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75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284359-3A24-9EA2-257D-178413EC90E9}"/>
              </a:ext>
            </a:extLst>
          </p:cNvPr>
          <p:cNvSpPr txBox="1"/>
          <p:nvPr/>
        </p:nvSpPr>
        <p:spPr>
          <a:xfrm>
            <a:off x="2104952" y="1567897"/>
            <a:ext cx="8259023" cy="389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2400" dirty="0">
                <a:solidFill>
                  <a:srgbClr val="0066FF"/>
                </a:solidFill>
              </a:rPr>
              <a:t>코로나 이전 대비 소그룹 </a:t>
            </a:r>
            <a:r>
              <a:rPr lang="ko-KR" altLang="en-US" sz="2400" dirty="0" err="1">
                <a:solidFill>
                  <a:srgbClr val="0066FF"/>
                </a:solidFill>
              </a:rPr>
              <a:t>유지율</a:t>
            </a:r>
            <a:r>
              <a:rPr lang="ko-KR" altLang="en-US" sz="2400" dirty="0">
                <a:solidFill>
                  <a:srgbClr val="0066FF"/>
                </a:solidFill>
              </a:rPr>
              <a:t> 높음 </a:t>
            </a:r>
            <a:endParaRPr lang="en-US" altLang="ko-KR" sz="2400" dirty="0">
              <a:solidFill>
                <a:srgbClr val="0066FF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2400" dirty="0"/>
              <a:t>설교 피드백을 가족 이외 외부로부터 받음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400" dirty="0"/>
              <a:t>교육 중심 목회하는 교회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400" dirty="0"/>
              <a:t>목회 코칭 받고 있거나 받은 경험 있음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2400" dirty="0"/>
              <a:t>향후 온라인사역 강화 계획 있음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400" dirty="0"/>
              <a:t>담임목사와 당회와의 관계 만족도 높음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400" dirty="0"/>
              <a:t>장기적인 목회 비전이 있음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CF09C-5F07-B2B6-EC72-666CCCB387D1}"/>
              </a:ext>
            </a:extLst>
          </p:cNvPr>
          <p:cNvSpPr txBox="1"/>
          <p:nvPr/>
        </p:nvSpPr>
        <p:spPr>
          <a:xfrm>
            <a:off x="1460824" y="793079"/>
            <a:ext cx="8476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/>
              <a:t>◎ 향후 출석교인 수 증가 예상 교회 특징 ◎</a:t>
            </a:r>
          </a:p>
        </p:txBody>
      </p:sp>
    </p:spTree>
    <p:extLst>
      <p:ext uri="{BB962C8B-B14F-4D97-AF65-F5344CB8AC3E}">
        <p14:creationId xmlns:p14="http://schemas.microsoft.com/office/powerpoint/2010/main" val="424734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  <p:sp>
        <p:nvSpPr>
          <p:cNvPr id="146" name="전 세계에서 가장 낮은 출산율"/>
          <p:cNvSpPr txBox="1">
            <a:spLocks noGrp="1"/>
          </p:cNvSpPr>
          <p:nvPr/>
        </p:nvSpPr>
        <p:spPr>
          <a:xfrm>
            <a:off x="2009683" y="750417"/>
            <a:ext cx="8291265" cy="516888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000" b="0" i="0" u="none" strike="noStrike" kern="1200" cap="none" spc="0" normalizeH="0" baseline="0" dirty="0">
                <a:solidFill>
                  <a:schemeClr val="dk1"/>
                </a:solidFill>
                <a:latin typeface="맑은 고딕"/>
                <a:ea typeface="맑은 고딕"/>
              </a:rPr>
              <a:t>목회데이터연구소</a:t>
            </a:r>
          </a:p>
        </p:txBody>
      </p:sp>
      <p:sp>
        <p:nvSpPr>
          <p:cNvPr id="148" name="전 세계에서 가장 낮은 출산율"/>
          <p:cNvSpPr txBox="1">
            <a:spLocks noGrp="1"/>
          </p:cNvSpPr>
          <p:nvPr/>
        </p:nvSpPr>
        <p:spPr>
          <a:xfrm>
            <a:off x="1277329" y="1644530"/>
            <a:ext cx="9637341" cy="4611151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/>
          <a:p>
            <a:pPr marL="0" indent="0" algn="ctr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FF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FF"/>
                </a:solidFill>
                <a:latin typeface="맑은 고딕"/>
                <a:ea typeface="맑은 고딕"/>
              </a:rPr>
              <a:t>“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0000FF"/>
                </a:solidFill>
                <a:latin typeface="맑은 고딕"/>
                <a:ea typeface="맑은 고딕"/>
              </a:rPr>
              <a:t>더 나은 정보가 더 나은 세상을 만든다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FF"/>
                </a:solidFill>
                <a:latin typeface="맑은 고딕"/>
                <a:ea typeface="맑은 고딕"/>
              </a:rPr>
              <a:t>”</a:t>
            </a:r>
          </a:p>
          <a:p>
            <a:pPr marL="0" indent="0" algn="ctr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2400" b="1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400" b="1" dirty="0">
                <a:ea typeface="맑은 고딕"/>
              </a:rPr>
              <a:t>●</a:t>
            </a:r>
            <a:r>
              <a:rPr lang="ko-KR" altLang="en-US" sz="2400" b="1" dirty="0">
                <a:ea typeface="맑은 고딕"/>
              </a:rPr>
              <a:t> 정치 중립</a:t>
            </a:r>
            <a:r>
              <a:rPr lang="en-US" altLang="ko-KR" sz="2400" b="1" dirty="0">
                <a:ea typeface="맑은 고딕"/>
              </a:rPr>
              <a:t>/</a:t>
            </a:r>
            <a:r>
              <a:rPr lang="ko-KR" altLang="en-US" sz="2400" b="1" dirty="0">
                <a:ea typeface="맑은 고딕"/>
              </a:rPr>
              <a:t>가치 중립의 공정한 팩트 탱크</a:t>
            </a:r>
            <a:endParaRPr lang="en-US" altLang="ko-KR" sz="2400" b="1" dirty="0">
              <a:ea typeface="맑은 고딕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400" b="1" dirty="0">
                <a:ea typeface="맑은 고딕"/>
              </a:rPr>
              <a:t>●</a:t>
            </a:r>
            <a:r>
              <a:rPr lang="ko-KR" altLang="en-US" sz="2400" b="1" dirty="0">
                <a:ea typeface="맑은 고딕"/>
              </a:rPr>
              <a:t> </a:t>
            </a:r>
            <a:r>
              <a:rPr lang="ko-KR" altLang="en-US" sz="2400" b="1" dirty="0" err="1">
                <a:ea typeface="맑은 고딕"/>
              </a:rPr>
              <a:t>사회통계</a:t>
            </a:r>
            <a:r>
              <a:rPr lang="en-US" altLang="ko-KR" sz="2400" b="1" dirty="0">
                <a:ea typeface="맑은 고딕"/>
              </a:rPr>
              <a:t>,</a:t>
            </a:r>
            <a:r>
              <a:rPr lang="ko-KR" altLang="en-US" sz="2400" b="1" dirty="0">
                <a:ea typeface="맑은 고딕"/>
              </a:rPr>
              <a:t> 기독교통계를 매주 화요일 메일 발송 </a:t>
            </a:r>
            <a:r>
              <a:rPr lang="en-US" altLang="ko-KR" sz="2400" b="1" dirty="0">
                <a:ea typeface="맑은 고딕"/>
              </a:rPr>
              <a:t>(</a:t>
            </a:r>
            <a:r>
              <a:rPr lang="ko-KR" altLang="en-US" sz="2400" b="1" dirty="0">
                <a:ea typeface="맑은 고딕"/>
              </a:rPr>
              <a:t>무료</a:t>
            </a:r>
            <a:r>
              <a:rPr lang="en-US" altLang="ko-KR" sz="2400" b="1" dirty="0">
                <a:ea typeface="맑은 고딕"/>
              </a:rPr>
              <a:t>)</a:t>
            </a:r>
          </a:p>
          <a:p>
            <a:pPr marL="0" indent="0" defTabSz="914400" rtl="0" eaLnBrk="1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000" b="1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1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 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  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-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현재 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17,000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여명 한국교회 목회자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/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리더십에게 발송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이메일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/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카카오톡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)</a:t>
            </a: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dirty="0">
                <a:latin typeface="맑은 고딕"/>
                <a:ea typeface="맑은 고딕"/>
              </a:rPr>
              <a:t>     - </a:t>
            </a:r>
            <a:r>
              <a:rPr lang="ko-KR" altLang="en-US" dirty="0">
                <a:latin typeface="맑은 고딕"/>
                <a:ea typeface="맑은 고딕"/>
              </a:rPr>
              <a:t>주별 </a:t>
            </a:r>
            <a:r>
              <a:rPr lang="en-US" altLang="ko-KR" dirty="0">
                <a:latin typeface="맑은 고딕"/>
                <a:ea typeface="맑은 고딕"/>
              </a:rPr>
              <a:t>8,000</a:t>
            </a:r>
            <a:r>
              <a:rPr lang="ko-KR" altLang="en-US" dirty="0">
                <a:latin typeface="맑은 고딕"/>
                <a:ea typeface="맑은 고딕"/>
              </a:rPr>
              <a:t>여명 홈페이지 방문</a:t>
            </a:r>
            <a:endParaRPr kumimoji="0" lang="ko-KR" altLang="en-US" b="0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b="0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●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구독 신청 </a:t>
            </a: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1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 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  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-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목회데이터연구소 홈페이지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.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400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  <a:hlinkClick r:id="rId3"/>
              </a:rPr>
              <a:t>www.mhdata.or.kr</a:t>
            </a:r>
            <a:r>
              <a:rPr lang="en-US" altLang="ko-KR" dirty="0">
                <a:latin typeface="맑은 고딕"/>
                <a:ea typeface="맑은 고딕"/>
              </a:rPr>
              <a:t>  </a:t>
            </a: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dirty="0">
                <a:latin typeface="맑은 고딕"/>
                <a:ea typeface="맑은 고딕"/>
              </a:rPr>
              <a:t>     - </a:t>
            </a:r>
            <a:r>
              <a:rPr lang="ko-KR" altLang="en-US" dirty="0">
                <a:latin typeface="맑은 고딕"/>
                <a:ea typeface="맑은 고딕"/>
              </a:rPr>
              <a:t>또는 </a:t>
            </a:r>
            <a:r>
              <a:rPr lang="ko-KR" altLang="en-US" dirty="0" err="1">
                <a:latin typeface="맑은 고딕"/>
                <a:ea typeface="맑은 고딕"/>
              </a:rPr>
              <a:t>카카오톡</a:t>
            </a:r>
            <a:r>
              <a:rPr lang="ko-KR" altLang="en-US" dirty="0">
                <a:latin typeface="맑은 고딕"/>
                <a:ea typeface="맑은 고딕"/>
              </a:rPr>
              <a:t> 채널 추가</a:t>
            </a:r>
            <a:endParaRPr kumimoji="0" lang="en-US" altLang="ko-KR" b="0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b="0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21809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334D038-9717-4CC5-87FC-C2C8F319AAA2}"/>
              </a:ext>
            </a:extLst>
          </p:cNvPr>
          <p:cNvSpPr/>
          <p:nvPr/>
        </p:nvSpPr>
        <p:spPr>
          <a:xfrm>
            <a:off x="2409201" y="1619021"/>
            <a:ext cx="9100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2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05EEA-3536-48C8-BD3B-85A3BCB86C3F}"/>
              </a:ext>
            </a:extLst>
          </p:cNvPr>
          <p:cNvSpPr txBox="1"/>
          <p:nvPr/>
        </p:nvSpPr>
        <p:spPr>
          <a:xfrm>
            <a:off x="3158021" y="1896983"/>
            <a:ext cx="5745932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/>
              <a:t>외로운 크리스천</a:t>
            </a:r>
            <a:endParaRPr lang="en-US" altLang="ko-KR" sz="4400" b="1" dirty="0"/>
          </a:p>
          <a:p>
            <a:pPr algn="ctr">
              <a:lnSpc>
                <a:spcPct val="130000"/>
              </a:lnSpc>
            </a:pPr>
            <a:r>
              <a:rPr lang="en-US" altLang="ko-KR" sz="4400" b="1" dirty="0"/>
              <a:t>Loneliness in Church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0070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161D07-5174-DBAF-125C-31B638E922B2}"/>
              </a:ext>
            </a:extLst>
          </p:cNvPr>
          <p:cNvSpPr txBox="1"/>
          <p:nvPr/>
        </p:nvSpPr>
        <p:spPr>
          <a:xfrm>
            <a:off x="1387621" y="5787367"/>
            <a:ext cx="10081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* </a:t>
            </a:r>
            <a:r>
              <a:rPr lang="ko-KR" altLang="en-US" sz="1200" dirty="0"/>
              <a:t>출처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엠브레인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트렌드모니터</a:t>
            </a:r>
            <a:r>
              <a:rPr lang="en-US" altLang="ko-KR" sz="1200" dirty="0"/>
              <a:t>, 2022 </a:t>
            </a:r>
            <a:r>
              <a:rPr lang="ko-KR" altLang="en-US" sz="1200" dirty="0"/>
              <a:t>외로움 관련 인식 조사</a:t>
            </a:r>
            <a:r>
              <a:rPr lang="en-US" altLang="ko-KR" sz="1200" dirty="0"/>
              <a:t>, 2022.06.17.</a:t>
            </a:r>
          </a:p>
          <a:p>
            <a:r>
              <a:rPr lang="en-US" altLang="ko-KR" sz="1200" dirty="0"/>
              <a:t>           (</a:t>
            </a:r>
            <a:r>
              <a:rPr lang="ko-KR" altLang="en-US" sz="1200" dirty="0"/>
              <a:t>전국 만 </a:t>
            </a:r>
            <a:r>
              <a:rPr lang="en-US" altLang="ko-KR" sz="1200" dirty="0"/>
              <a:t>19~59</a:t>
            </a:r>
            <a:r>
              <a:rPr lang="ko-KR" altLang="en-US" sz="1200" dirty="0"/>
              <a:t>세 성인 남녀 </a:t>
            </a:r>
            <a:r>
              <a:rPr lang="en-US" altLang="ko-KR" sz="1200" dirty="0"/>
              <a:t>1,000</a:t>
            </a:r>
            <a:r>
              <a:rPr lang="ko-KR" altLang="en-US" sz="1200" dirty="0"/>
              <a:t>명</a:t>
            </a:r>
            <a:r>
              <a:rPr lang="en-US" altLang="ko-KR" sz="1200" dirty="0"/>
              <a:t>, </a:t>
            </a:r>
            <a:r>
              <a:rPr lang="ko-KR" altLang="en-US" sz="1200" dirty="0"/>
              <a:t>온라인조사</a:t>
            </a:r>
            <a:r>
              <a:rPr lang="en-US" altLang="ko-KR" sz="1200" dirty="0"/>
              <a:t>, 2022.04.27.~04.29(4</a:t>
            </a:r>
            <a:r>
              <a:rPr lang="ko-KR" altLang="en-US" sz="1200" dirty="0"/>
              <a:t>점 척도 질문</a:t>
            </a:r>
            <a:r>
              <a:rPr lang="en-US" altLang="ko-KR" sz="1200" dirty="0"/>
              <a:t>)</a:t>
            </a:r>
          </a:p>
          <a:p>
            <a:r>
              <a:rPr lang="ko-KR" altLang="en-US" sz="1200" dirty="0"/>
              <a:t>*</a:t>
            </a:r>
            <a:r>
              <a:rPr lang="en-US" altLang="ko-KR" sz="1200" dirty="0"/>
              <a:t>*</a:t>
            </a:r>
            <a:r>
              <a:rPr lang="ko-KR" altLang="en-US" sz="1200" dirty="0"/>
              <a:t>출처 </a:t>
            </a:r>
            <a:r>
              <a:rPr lang="en-US" altLang="ko-KR" sz="1200" dirty="0"/>
              <a:t>: </a:t>
            </a:r>
            <a:r>
              <a:rPr lang="ko-KR" altLang="en-US" sz="1200" dirty="0"/>
              <a:t>통계청</a:t>
            </a:r>
            <a:r>
              <a:rPr lang="en-US" altLang="ko-KR" sz="1200" dirty="0"/>
              <a:t>, </a:t>
            </a:r>
            <a:r>
              <a:rPr lang="ko-KR" altLang="en-US" sz="1200" dirty="0"/>
              <a:t>국가지표체계</a:t>
            </a:r>
            <a:r>
              <a:rPr lang="en-US" altLang="ko-KR" sz="1200" dirty="0"/>
              <a:t>(K-indicator), ‘</a:t>
            </a:r>
            <a:r>
              <a:rPr lang="ko-KR" altLang="en-US" sz="1200" dirty="0"/>
              <a:t>연도별 사회조사’</a:t>
            </a:r>
            <a:r>
              <a:rPr lang="en-US" altLang="ko-KR" sz="1200" dirty="0"/>
              <a:t>, 19</a:t>
            </a:r>
            <a:r>
              <a:rPr lang="ko-KR" altLang="en-US" sz="1200" dirty="0"/>
              <a:t>세 이상 인구 대상 </a:t>
            </a:r>
            <a:r>
              <a:rPr lang="en-US" altLang="ko-KR" sz="1200" dirty="0"/>
              <a:t>(http://www.index.go.kr/unify/idx-info.do?idxCd=4272)</a:t>
            </a:r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80E33-E8F9-CD46-2DD7-8A2E7D3B73EE}"/>
              </a:ext>
            </a:extLst>
          </p:cNvPr>
          <p:cNvSpPr txBox="1"/>
          <p:nvPr/>
        </p:nvSpPr>
        <p:spPr>
          <a:xfrm>
            <a:off x="1307849" y="500948"/>
            <a:ext cx="9412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외로운 한국인</a:t>
            </a:r>
            <a:r>
              <a:rPr lang="en-US" altLang="ko-KR" sz="2800" b="1" dirty="0"/>
              <a:t>, “</a:t>
            </a:r>
            <a:r>
              <a:rPr lang="ko-KR" altLang="en-US" sz="2800" b="1" dirty="0"/>
              <a:t>나는 평소 일상생활에서 외로움을 느낀다” </a:t>
            </a:r>
            <a:r>
              <a:rPr lang="en-US" altLang="ko-KR" sz="2800" b="1" dirty="0"/>
              <a:t>– </a:t>
            </a:r>
            <a:r>
              <a:rPr lang="ko-KR" altLang="en-US" sz="2800" b="1" dirty="0"/>
              <a:t>일반국민 </a:t>
            </a:r>
            <a:r>
              <a:rPr lang="en-US" altLang="ko-KR" sz="2800" b="1" dirty="0"/>
              <a:t>: 55%, </a:t>
            </a:r>
            <a:r>
              <a:rPr lang="ko-KR" altLang="en-US" sz="2800" b="1" dirty="0"/>
              <a:t>개신교인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교회출석자</a:t>
            </a:r>
            <a:r>
              <a:rPr lang="en-US" altLang="ko-KR" sz="2800" b="1" dirty="0"/>
              <a:t>) : </a:t>
            </a:r>
            <a:endParaRPr lang="ko-KR" altLang="en-US" sz="2800" b="1" dirty="0">
              <a:latin typeface="+mj-ea"/>
              <a:ea typeface="+mj-ea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A48C90FC-3044-4427-2950-EFED9ABD9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3" y="2276380"/>
            <a:ext cx="3811443" cy="3277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8D3437-EF5F-1E9C-D3A3-E0D011CCE331}"/>
              </a:ext>
            </a:extLst>
          </p:cNvPr>
          <p:cNvSpPr txBox="1"/>
          <p:nvPr/>
        </p:nvSpPr>
        <p:spPr>
          <a:xfrm>
            <a:off x="1387621" y="1826744"/>
            <a:ext cx="3405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그림</a:t>
            </a:r>
            <a:r>
              <a:rPr lang="en-US" altLang="ko-KR" dirty="0"/>
              <a:t>] </a:t>
            </a:r>
            <a:r>
              <a:rPr lang="ko-KR" altLang="en-US" dirty="0"/>
              <a:t>한국인의 외로움 지표</a:t>
            </a:r>
            <a:r>
              <a:rPr lang="en-US" altLang="ko-KR" dirty="0"/>
              <a:t>*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D5BDCAB-E24F-7FFE-6608-13732964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50" y="2276380"/>
            <a:ext cx="2695142" cy="3358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3F63A8-A22E-7F76-705A-675EC839C1CC}"/>
              </a:ext>
            </a:extLst>
          </p:cNvPr>
          <p:cNvSpPr txBox="1"/>
          <p:nvPr/>
        </p:nvSpPr>
        <p:spPr>
          <a:xfrm>
            <a:off x="6273658" y="1835214"/>
            <a:ext cx="4708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그림</a:t>
            </a:r>
            <a:r>
              <a:rPr lang="en-US" altLang="ko-KR" dirty="0"/>
              <a:t>] </a:t>
            </a:r>
            <a:r>
              <a:rPr lang="ko-KR" altLang="en-US" dirty="0"/>
              <a:t>사회적 고립도</a:t>
            </a:r>
            <a:r>
              <a:rPr lang="en-US" altLang="ko-KR" dirty="0"/>
              <a:t>(</a:t>
            </a:r>
            <a:r>
              <a:rPr lang="ko-KR" altLang="en-US" dirty="0"/>
              <a:t>만</a:t>
            </a:r>
            <a:r>
              <a:rPr lang="en-US" altLang="ko-KR" dirty="0"/>
              <a:t>19</a:t>
            </a:r>
            <a:r>
              <a:rPr lang="ko-KR" altLang="en-US" dirty="0"/>
              <a:t>세 이상 성인</a:t>
            </a:r>
            <a:r>
              <a:rPr lang="en-US" altLang="ko-KR" dirty="0"/>
              <a:t>)**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89728" y="1019236"/>
            <a:ext cx="3497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?</a:t>
            </a:r>
            <a:endParaRPr lang="ko-KR" altLang="en-US" sz="28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21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161176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161D07-5174-DBAF-125C-31B638E922B2}"/>
              </a:ext>
            </a:extLst>
          </p:cNvPr>
          <p:cNvSpPr txBox="1"/>
          <p:nvPr/>
        </p:nvSpPr>
        <p:spPr>
          <a:xfrm>
            <a:off x="1387621" y="5787367"/>
            <a:ext cx="10081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* </a:t>
            </a:r>
            <a:r>
              <a:rPr lang="ko-KR" altLang="en-US" sz="1200" dirty="0"/>
              <a:t>출처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엠브레인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트렌드모니터</a:t>
            </a:r>
            <a:r>
              <a:rPr lang="en-US" altLang="ko-KR" sz="1200" dirty="0"/>
              <a:t>, 2022 </a:t>
            </a:r>
            <a:r>
              <a:rPr lang="ko-KR" altLang="en-US" sz="1200" dirty="0"/>
              <a:t>외로움 관련 인식 조사</a:t>
            </a:r>
            <a:r>
              <a:rPr lang="en-US" altLang="ko-KR" sz="1200" dirty="0"/>
              <a:t>, 2022.06.17.</a:t>
            </a:r>
          </a:p>
          <a:p>
            <a:r>
              <a:rPr lang="en-US" altLang="ko-KR" sz="1200" dirty="0"/>
              <a:t>           (</a:t>
            </a:r>
            <a:r>
              <a:rPr lang="ko-KR" altLang="en-US" sz="1200" dirty="0"/>
              <a:t>전국 만 </a:t>
            </a:r>
            <a:r>
              <a:rPr lang="en-US" altLang="ko-KR" sz="1200" dirty="0"/>
              <a:t>19~59</a:t>
            </a:r>
            <a:r>
              <a:rPr lang="ko-KR" altLang="en-US" sz="1200" dirty="0"/>
              <a:t>세 성인 남녀 </a:t>
            </a:r>
            <a:r>
              <a:rPr lang="en-US" altLang="ko-KR" sz="1200" dirty="0"/>
              <a:t>1,000</a:t>
            </a:r>
            <a:r>
              <a:rPr lang="ko-KR" altLang="en-US" sz="1200" dirty="0"/>
              <a:t>명</a:t>
            </a:r>
            <a:r>
              <a:rPr lang="en-US" altLang="ko-KR" sz="1200" dirty="0"/>
              <a:t>, </a:t>
            </a:r>
            <a:r>
              <a:rPr lang="ko-KR" altLang="en-US" sz="1200" dirty="0"/>
              <a:t>온라인조사</a:t>
            </a:r>
            <a:r>
              <a:rPr lang="en-US" altLang="ko-KR" sz="1200" dirty="0"/>
              <a:t>, 2022.04.27.~04.29(4</a:t>
            </a:r>
            <a:r>
              <a:rPr lang="ko-KR" altLang="en-US" sz="1200" dirty="0"/>
              <a:t>점 척도 질문</a:t>
            </a:r>
            <a:r>
              <a:rPr lang="en-US" altLang="ko-KR" sz="1200" dirty="0"/>
              <a:t>)</a:t>
            </a:r>
          </a:p>
          <a:p>
            <a:r>
              <a:rPr lang="ko-KR" altLang="en-US" sz="1200" dirty="0"/>
              <a:t>*</a:t>
            </a:r>
            <a:r>
              <a:rPr lang="en-US" altLang="ko-KR" sz="1200" dirty="0"/>
              <a:t>*</a:t>
            </a:r>
            <a:r>
              <a:rPr lang="ko-KR" altLang="en-US" sz="1200" dirty="0"/>
              <a:t>출처 </a:t>
            </a:r>
            <a:r>
              <a:rPr lang="en-US" altLang="ko-KR" sz="1200" dirty="0"/>
              <a:t>: </a:t>
            </a:r>
            <a:r>
              <a:rPr lang="ko-KR" altLang="en-US" sz="1200" dirty="0"/>
              <a:t>통계청</a:t>
            </a:r>
            <a:r>
              <a:rPr lang="en-US" altLang="ko-KR" sz="1200" dirty="0"/>
              <a:t>, </a:t>
            </a:r>
            <a:r>
              <a:rPr lang="ko-KR" altLang="en-US" sz="1200" dirty="0"/>
              <a:t>국가지표체계</a:t>
            </a:r>
            <a:r>
              <a:rPr lang="en-US" altLang="ko-KR" sz="1200" dirty="0"/>
              <a:t>(K-indicator), ‘</a:t>
            </a:r>
            <a:r>
              <a:rPr lang="ko-KR" altLang="en-US" sz="1200" dirty="0"/>
              <a:t>연도별 사회조사’</a:t>
            </a:r>
            <a:r>
              <a:rPr lang="en-US" altLang="ko-KR" sz="1200" dirty="0"/>
              <a:t>, 19</a:t>
            </a:r>
            <a:r>
              <a:rPr lang="ko-KR" altLang="en-US" sz="1200" dirty="0"/>
              <a:t>세 이상 인구 대상 </a:t>
            </a:r>
            <a:r>
              <a:rPr lang="en-US" altLang="ko-KR" sz="1200" dirty="0"/>
              <a:t>(http://www.index.go.kr/unify/idx-info.do?idxCd=4272)</a:t>
            </a:r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80E33-E8F9-CD46-2DD7-8A2E7D3B73EE}"/>
              </a:ext>
            </a:extLst>
          </p:cNvPr>
          <p:cNvSpPr txBox="1"/>
          <p:nvPr/>
        </p:nvSpPr>
        <p:spPr>
          <a:xfrm>
            <a:off x="1307849" y="500948"/>
            <a:ext cx="9412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외로운 한국인</a:t>
            </a:r>
            <a:r>
              <a:rPr lang="en-US" altLang="ko-KR" sz="2800" b="1" dirty="0"/>
              <a:t>, “</a:t>
            </a:r>
            <a:r>
              <a:rPr lang="ko-KR" altLang="en-US" sz="2800" b="1" dirty="0"/>
              <a:t>나는 평소 일상생활에서 외로움을 느낀다” </a:t>
            </a:r>
            <a:r>
              <a:rPr lang="en-US" altLang="ko-KR" sz="2800" b="1" dirty="0"/>
              <a:t>– </a:t>
            </a:r>
            <a:r>
              <a:rPr lang="ko-KR" altLang="en-US" sz="2800" b="1" dirty="0"/>
              <a:t>일반국민 </a:t>
            </a:r>
            <a:r>
              <a:rPr lang="en-US" altLang="ko-KR" sz="2800" b="1" dirty="0"/>
              <a:t>: 55%, </a:t>
            </a:r>
            <a:r>
              <a:rPr lang="ko-KR" altLang="en-US" sz="2800" b="1" dirty="0"/>
              <a:t>개신교인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교회출석자</a:t>
            </a:r>
            <a:r>
              <a:rPr lang="en-US" altLang="ko-KR" sz="2800" b="1" dirty="0"/>
              <a:t>) : </a:t>
            </a:r>
            <a:endParaRPr lang="ko-KR" altLang="en-US" sz="2800" b="1" dirty="0">
              <a:latin typeface="+mj-ea"/>
              <a:ea typeface="+mj-ea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A48C90FC-3044-4427-2950-EFED9ABD9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3" y="2276380"/>
            <a:ext cx="3811443" cy="3277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8D3437-EF5F-1E9C-D3A3-E0D011CCE331}"/>
              </a:ext>
            </a:extLst>
          </p:cNvPr>
          <p:cNvSpPr txBox="1"/>
          <p:nvPr/>
        </p:nvSpPr>
        <p:spPr>
          <a:xfrm>
            <a:off x="1387621" y="1826744"/>
            <a:ext cx="3405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그림</a:t>
            </a:r>
            <a:r>
              <a:rPr lang="en-US" altLang="ko-KR" dirty="0"/>
              <a:t>] </a:t>
            </a:r>
            <a:r>
              <a:rPr lang="ko-KR" altLang="en-US" dirty="0"/>
              <a:t>한국인의 외로움 지표</a:t>
            </a:r>
            <a:r>
              <a:rPr lang="en-US" altLang="ko-KR" dirty="0"/>
              <a:t>*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D5BDCAB-E24F-7FFE-6608-13732964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50" y="2276380"/>
            <a:ext cx="2695142" cy="3358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3F63A8-A22E-7F76-705A-675EC839C1CC}"/>
              </a:ext>
            </a:extLst>
          </p:cNvPr>
          <p:cNvSpPr txBox="1"/>
          <p:nvPr/>
        </p:nvSpPr>
        <p:spPr>
          <a:xfrm>
            <a:off x="6273658" y="1835214"/>
            <a:ext cx="4708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그림</a:t>
            </a:r>
            <a:r>
              <a:rPr lang="en-US" altLang="ko-KR" dirty="0"/>
              <a:t>] </a:t>
            </a:r>
            <a:r>
              <a:rPr lang="ko-KR" altLang="en-US" dirty="0"/>
              <a:t>사회적 고립도</a:t>
            </a:r>
            <a:r>
              <a:rPr lang="en-US" altLang="ko-KR" dirty="0"/>
              <a:t>(</a:t>
            </a:r>
            <a:r>
              <a:rPr lang="ko-KR" altLang="en-US" dirty="0"/>
              <a:t>만</a:t>
            </a:r>
            <a:r>
              <a:rPr lang="en-US" altLang="ko-KR" dirty="0"/>
              <a:t>19</a:t>
            </a:r>
            <a:r>
              <a:rPr lang="ko-KR" altLang="en-US" dirty="0"/>
              <a:t>세 이상 성인</a:t>
            </a:r>
            <a:r>
              <a:rPr lang="en-US" altLang="ko-KR" dirty="0"/>
              <a:t>)**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60885" y="990114"/>
            <a:ext cx="87876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46%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22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976378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491950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solidFill>
                  <a:prstClr val="black"/>
                </a:solidFill>
              </a:rPr>
              <a:t>[</a:t>
            </a:r>
            <a:r>
              <a:rPr lang="ko-KR" altLang="en-US" sz="1700" dirty="0">
                <a:solidFill>
                  <a:prstClr val="black"/>
                </a:solidFill>
              </a:rPr>
              <a:t>그림 외로움 이유 </a:t>
            </a:r>
            <a:r>
              <a:rPr lang="en-US" altLang="ko-KR" dirty="0"/>
              <a:t>(Base=</a:t>
            </a:r>
            <a:r>
              <a:rPr lang="ko-KR" altLang="en-US" dirty="0"/>
              <a:t>외로움 느낌</a:t>
            </a:r>
            <a:r>
              <a:rPr lang="en-US" altLang="ko-KR" dirty="0"/>
              <a:t>, N=924, 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742589" y="608058"/>
            <a:ext cx="1019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외로움 느끼는 이유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경제적 여유 없음</a:t>
            </a:r>
            <a:r>
              <a:rPr lang="en-US" altLang="ko-KR" sz="3200" b="1" dirty="0">
                <a:solidFill>
                  <a:prstClr val="black"/>
                </a:solidFill>
              </a:rPr>
              <a:t>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2" name="개체 2">
            <a:extLst>
              <a:ext uri="{FF2B5EF4-FFF2-40B4-BE49-F238E27FC236}">
                <a16:creationId xmlns:a16="http://schemas.microsoft.com/office/drawing/2014/main" id="{8837E5A4-7330-4CE4-B902-9D38A8E0137E}"/>
              </a:ext>
            </a:extLst>
          </p:cNvPr>
          <p:cNvGraphicFramePr>
            <a:graphicFrameLocks/>
          </p:cNvGraphicFramePr>
          <p:nvPr/>
        </p:nvGraphicFramePr>
        <p:xfrm>
          <a:off x="955035" y="1412776"/>
          <a:ext cx="9365431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94">
            <a:extLst>
              <a:ext uri="{FF2B5EF4-FFF2-40B4-BE49-F238E27FC236}">
                <a16:creationId xmlns:a16="http://schemas.microsoft.com/office/drawing/2014/main" id="{07B36504-CCB4-40F5-9248-F732F7701D34}"/>
              </a:ext>
            </a:extLst>
          </p:cNvPr>
          <p:cNvGraphicFramePr>
            <a:graphicFrameLocks noGrp="1"/>
          </p:cNvGraphicFramePr>
          <p:nvPr/>
        </p:nvGraphicFramePr>
        <p:xfrm>
          <a:off x="1216638" y="4744079"/>
          <a:ext cx="9007845" cy="1082421"/>
        </p:xfrm>
        <a:graphic>
          <a:graphicData uri="http://schemas.openxmlformats.org/drawingml/2006/table">
            <a:tbl>
              <a:tblPr/>
              <a:tblGrid>
                <a:gridCol w="128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835">
                  <a:extLst>
                    <a:ext uri="{9D8B030D-6E8A-4147-A177-3AD203B41FA5}">
                      <a16:colId xmlns:a16="http://schemas.microsoft.com/office/drawing/2014/main" val="852907929"/>
                    </a:ext>
                  </a:extLst>
                </a:gridCol>
                <a:gridCol w="1286835">
                  <a:extLst>
                    <a:ext uri="{9D8B030D-6E8A-4147-A177-3AD203B41FA5}">
                      <a16:colId xmlns:a16="http://schemas.microsoft.com/office/drawing/2014/main" val="1225477200"/>
                    </a:ext>
                  </a:extLst>
                </a:gridCol>
                <a:gridCol w="1286835">
                  <a:extLst>
                    <a:ext uri="{9D8B030D-6E8A-4147-A177-3AD203B41FA5}">
                      <a16:colId xmlns:a16="http://schemas.microsoft.com/office/drawing/2014/main" val="4114706662"/>
                    </a:ext>
                  </a:extLst>
                </a:gridCol>
                <a:gridCol w="1286835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286835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286835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경제적 여유가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없어서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마음을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터 놓을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사람이 없어서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딱히 만날 사람이 없다는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느낌이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들어서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그냥 세상에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 혼자 있는 듯한 느낌이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들어서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미래에 대한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희망이 없어서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다른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사람들과의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관계가 단절된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느낌이 들어서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다른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사람들의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행복한 모습과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비교돼서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172607" y="5956434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</a:t>
            </a:r>
            <a:r>
              <a:rPr lang="en-US" altLang="ko-KR" sz="1400" dirty="0"/>
              <a:t>,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2023.05.12~31)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1609784" y="1519500"/>
            <a:ext cx="921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교회 내 외로움 정도 </a:t>
            </a:r>
            <a:r>
              <a:rPr lang="en-US" altLang="ko-KR" dirty="0"/>
              <a:t>(Base=</a:t>
            </a:r>
            <a:r>
              <a:rPr lang="ko-KR" altLang="en-US" dirty="0"/>
              <a:t>교회 출석자</a:t>
            </a:r>
            <a:r>
              <a:rPr lang="en-US" altLang="ko-KR" dirty="0"/>
              <a:t>, N=1551, 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2889351" y="654160"/>
            <a:ext cx="587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교회 내 외로움 정도</a:t>
            </a:r>
            <a:r>
              <a:rPr lang="en-US" altLang="ko-KR" sz="3200" b="1" dirty="0">
                <a:solidFill>
                  <a:prstClr val="black"/>
                </a:solidFill>
              </a:rPr>
              <a:t>, 36% 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7" name="개체 2">
            <a:extLst>
              <a:ext uri="{FF2B5EF4-FFF2-40B4-BE49-F238E27FC236}">
                <a16:creationId xmlns:a16="http://schemas.microsoft.com/office/drawing/2014/main" id="{DEFE5B36-93CE-404C-968B-CF2BC15AC21F}"/>
              </a:ext>
            </a:extLst>
          </p:cNvPr>
          <p:cNvGraphicFramePr>
            <a:graphicFrameLocks/>
          </p:cNvGraphicFramePr>
          <p:nvPr/>
        </p:nvGraphicFramePr>
        <p:xfrm>
          <a:off x="909784" y="2341436"/>
          <a:ext cx="943142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oup 94">
            <a:extLst>
              <a:ext uri="{FF2B5EF4-FFF2-40B4-BE49-F238E27FC236}">
                <a16:creationId xmlns:a16="http://schemas.microsoft.com/office/drawing/2014/main" id="{77F0EE78-1533-4CC3-B809-BC31805EE2D1}"/>
              </a:ext>
            </a:extLst>
          </p:cNvPr>
          <p:cNvGraphicFramePr>
            <a:graphicFrameLocks noGrp="1"/>
          </p:cNvGraphicFramePr>
          <p:nvPr/>
        </p:nvGraphicFramePr>
        <p:xfrm>
          <a:off x="1088260" y="5684615"/>
          <a:ext cx="9083264" cy="426358"/>
        </p:xfrm>
        <a:graphic>
          <a:graphicData uri="http://schemas.openxmlformats.org/drawingml/2006/table">
            <a:tbl>
              <a:tblPr/>
              <a:tblGrid>
                <a:gridCol w="227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816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2270816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2270816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자주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가끔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별로 없다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전혀 없다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4FE30368-9C53-48E5-8384-6A288F1F9368}"/>
              </a:ext>
            </a:extLst>
          </p:cNvPr>
          <p:cNvSpPr/>
          <p:nvPr/>
        </p:nvSpPr>
        <p:spPr>
          <a:xfrm>
            <a:off x="2234153" y="2434330"/>
            <a:ext cx="2295315" cy="2667001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8102653 h 19372192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6124821 h 19372192"/>
              <a:gd name="connsiteX0" fmla="*/ 0 w 1499445"/>
              <a:gd name="connsiteY0" fmla="*/ 7242016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499445"/>
              <a:gd name="connsiteY0" fmla="*/ 6779914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527419"/>
              <a:gd name="connsiteY0" fmla="*/ 47464006 h 47464006"/>
              <a:gd name="connsiteX1" fmla="*/ 31414 w 1527419"/>
              <a:gd name="connsiteY1" fmla="*/ 0 h 47464006"/>
              <a:gd name="connsiteX2" fmla="*/ 1526839 w 1527419"/>
              <a:gd name="connsiteY2" fmla="*/ 0 h 47464006"/>
              <a:gd name="connsiteX3" fmla="*/ 1523819 w 1527419"/>
              <a:gd name="connsiteY3" fmla="*/ 16124821 h 47464006"/>
              <a:gd name="connsiteX0" fmla="*/ 0 w 1499445"/>
              <a:gd name="connsiteY0" fmla="*/ 46719785 h 46719785"/>
              <a:gd name="connsiteX1" fmla="*/ 3440 w 1499445"/>
              <a:gd name="connsiteY1" fmla="*/ 0 h 46719785"/>
              <a:gd name="connsiteX2" fmla="*/ 1498865 w 1499445"/>
              <a:gd name="connsiteY2" fmla="*/ 0 h 46719785"/>
              <a:gd name="connsiteX3" fmla="*/ 1495845 w 1499445"/>
              <a:gd name="connsiteY3" fmla="*/ 16124821 h 46719785"/>
              <a:gd name="connsiteX0" fmla="*/ 0 w 1499445"/>
              <a:gd name="connsiteY0" fmla="*/ 46719785 h 46719785"/>
              <a:gd name="connsiteX1" fmla="*/ 3440 w 1499445"/>
              <a:gd name="connsiteY1" fmla="*/ 0 h 46719785"/>
              <a:gd name="connsiteX2" fmla="*/ 1498865 w 1499445"/>
              <a:gd name="connsiteY2" fmla="*/ 0 h 46719785"/>
              <a:gd name="connsiteX3" fmla="*/ 1495845 w 1499445"/>
              <a:gd name="connsiteY3" fmla="*/ 16124821 h 46719785"/>
              <a:gd name="connsiteX0" fmla="*/ 0 w 1499445"/>
              <a:gd name="connsiteY0" fmla="*/ 46719785 h 46719785"/>
              <a:gd name="connsiteX1" fmla="*/ 3440 w 1499445"/>
              <a:gd name="connsiteY1" fmla="*/ 0 h 46719785"/>
              <a:gd name="connsiteX2" fmla="*/ 1498865 w 1499445"/>
              <a:gd name="connsiteY2" fmla="*/ 0 h 46719785"/>
              <a:gd name="connsiteX3" fmla="*/ 1495845 w 1499445"/>
              <a:gd name="connsiteY3" fmla="*/ 22218038 h 46719785"/>
              <a:gd name="connsiteX0" fmla="*/ 0 w 1499445"/>
              <a:gd name="connsiteY0" fmla="*/ 85972123 h 85972123"/>
              <a:gd name="connsiteX1" fmla="*/ 3440 w 1499445"/>
              <a:gd name="connsiteY1" fmla="*/ 0 h 85972123"/>
              <a:gd name="connsiteX2" fmla="*/ 1498865 w 1499445"/>
              <a:gd name="connsiteY2" fmla="*/ 0 h 85972123"/>
              <a:gd name="connsiteX3" fmla="*/ 1495845 w 1499445"/>
              <a:gd name="connsiteY3" fmla="*/ 22218038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7198311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41015263 h 8597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440" h="85972123">
                <a:moveTo>
                  <a:pt x="0" y="85972123"/>
                </a:moveTo>
                <a:cubicBezTo>
                  <a:pt x="5697" y="84760392"/>
                  <a:pt x="-2257" y="1211731"/>
                  <a:pt x="3440" y="0"/>
                </a:cubicBezTo>
                <a:lnTo>
                  <a:pt x="1498865" y="0"/>
                </a:lnTo>
                <a:cubicBezTo>
                  <a:pt x="1501713" y="686966"/>
                  <a:pt x="1498592" y="40328297"/>
                  <a:pt x="1501440" y="41015263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20" name="모서리가 둥근 직사각형 26">
            <a:extLst>
              <a:ext uri="{FF2B5EF4-FFF2-40B4-BE49-F238E27FC236}">
                <a16:creationId xmlns:a16="http://schemas.microsoft.com/office/drawing/2014/main" id="{56CACC1B-1E8B-4C17-AB58-ACFC5C555C04}"/>
              </a:ext>
            </a:extLst>
          </p:cNvPr>
          <p:cNvSpPr/>
          <p:nvPr/>
        </p:nvSpPr>
        <p:spPr>
          <a:xfrm>
            <a:off x="2816839" y="2150533"/>
            <a:ext cx="1129941" cy="592243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있다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36</a:t>
            </a: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3FC18D65-4AFC-471B-9626-0F9128B4FFF0}"/>
              </a:ext>
            </a:extLst>
          </p:cNvPr>
          <p:cNvSpPr/>
          <p:nvPr/>
        </p:nvSpPr>
        <p:spPr>
          <a:xfrm>
            <a:off x="6688429" y="2423774"/>
            <a:ext cx="2295315" cy="176212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03969"/>
              <a:gd name="connsiteY0" fmla="*/ 15141397 h 15141397"/>
              <a:gd name="connsiteX1" fmla="*/ 8544 w 1503969"/>
              <a:gd name="connsiteY1" fmla="*/ 0 h 15141397"/>
              <a:gd name="connsiteX2" fmla="*/ 1503969 w 1503969"/>
              <a:gd name="connsiteY2" fmla="*/ 0 h 15141397"/>
              <a:gd name="connsiteX3" fmla="*/ 1500144 w 1503969"/>
              <a:gd name="connsiteY3" fmla="*/ 10473937 h 15141397"/>
              <a:gd name="connsiteX0" fmla="*/ 0 w 1515063"/>
              <a:gd name="connsiteY0" fmla="*/ 15141397 h 32485119"/>
              <a:gd name="connsiteX1" fmla="*/ 8544 w 1515063"/>
              <a:gd name="connsiteY1" fmla="*/ 0 h 32485119"/>
              <a:gd name="connsiteX2" fmla="*/ 1503969 w 1515063"/>
              <a:gd name="connsiteY2" fmla="*/ 0 h 32485119"/>
              <a:gd name="connsiteX3" fmla="*/ 1515063 w 1515063"/>
              <a:gd name="connsiteY3" fmla="*/ 32485119 h 3248511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15063"/>
              <a:gd name="connsiteY0" fmla="*/ 20296094 h 25174783"/>
              <a:gd name="connsiteX1" fmla="*/ 16004 w 1515063"/>
              <a:gd name="connsiteY1" fmla="*/ 0 h 25174783"/>
              <a:gd name="connsiteX2" fmla="*/ 1511429 w 1515063"/>
              <a:gd name="connsiteY2" fmla="*/ 0 h 25174783"/>
              <a:gd name="connsiteX3" fmla="*/ 1515063 w 1515063"/>
              <a:gd name="connsiteY3" fmla="*/ 25174783 h 25174783"/>
              <a:gd name="connsiteX0" fmla="*/ 0 w 1515063"/>
              <a:gd name="connsiteY0" fmla="*/ 20296094 h 25174783"/>
              <a:gd name="connsiteX1" fmla="*/ 16004 w 1515063"/>
              <a:gd name="connsiteY1" fmla="*/ 0 h 25174783"/>
              <a:gd name="connsiteX2" fmla="*/ 1511429 w 1515063"/>
              <a:gd name="connsiteY2" fmla="*/ 0 h 25174783"/>
              <a:gd name="connsiteX3" fmla="*/ 1515063 w 1515063"/>
              <a:gd name="connsiteY3" fmla="*/ 25174783 h 25174783"/>
              <a:gd name="connsiteX0" fmla="*/ 0 w 1507603"/>
              <a:gd name="connsiteY0" fmla="*/ 21636664 h 25174783"/>
              <a:gd name="connsiteX1" fmla="*/ 8544 w 1507603"/>
              <a:gd name="connsiteY1" fmla="*/ 0 h 25174783"/>
              <a:gd name="connsiteX2" fmla="*/ 1503969 w 1507603"/>
              <a:gd name="connsiteY2" fmla="*/ 0 h 25174783"/>
              <a:gd name="connsiteX3" fmla="*/ 1507603 w 1507603"/>
              <a:gd name="connsiteY3" fmla="*/ 25174783 h 25174783"/>
              <a:gd name="connsiteX0" fmla="*/ 0 w 1507603"/>
              <a:gd name="connsiteY0" fmla="*/ 22083521 h 25174783"/>
              <a:gd name="connsiteX1" fmla="*/ 8544 w 1507603"/>
              <a:gd name="connsiteY1" fmla="*/ 0 h 25174783"/>
              <a:gd name="connsiteX2" fmla="*/ 1503969 w 1507603"/>
              <a:gd name="connsiteY2" fmla="*/ 0 h 25174783"/>
              <a:gd name="connsiteX3" fmla="*/ 1507603 w 1507603"/>
              <a:gd name="connsiteY3" fmla="*/ 25174783 h 25174783"/>
              <a:gd name="connsiteX0" fmla="*/ 0 w 1513198"/>
              <a:gd name="connsiteY0" fmla="*/ 8053721 h 25174783"/>
              <a:gd name="connsiteX1" fmla="*/ 14139 w 1513198"/>
              <a:gd name="connsiteY1" fmla="*/ 0 h 25174783"/>
              <a:gd name="connsiteX2" fmla="*/ 1509564 w 1513198"/>
              <a:gd name="connsiteY2" fmla="*/ 0 h 25174783"/>
              <a:gd name="connsiteX3" fmla="*/ 1513198 w 1513198"/>
              <a:gd name="connsiteY3" fmla="*/ 25174783 h 25174783"/>
              <a:gd name="connsiteX0" fmla="*/ 0 w 1502009"/>
              <a:gd name="connsiteY0" fmla="*/ 8800871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2009"/>
              <a:gd name="connsiteY0" fmla="*/ 12475034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009" h="25174783">
                <a:moveTo>
                  <a:pt x="0" y="12475034"/>
                </a:moveTo>
                <a:cubicBezTo>
                  <a:pt x="2848" y="11840644"/>
                  <a:pt x="102" y="634390"/>
                  <a:pt x="2950" y="0"/>
                </a:cubicBezTo>
                <a:lnTo>
                  <a:pt x="1498375" y="0"/>
                </a:lnTo>
                <a:cubicBezTo>
                  <a:pt x="1498375" y="634872"/>
                  <a:pt x="1502009" y="24539911"/>
                  <a:pt x="1502009" y="2517478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dirty="0"/>
          </a:p>
        </p:txBody>
      </p:sp>
      <p:sp>
        <p:nvSpPr>
          <p:cNvPr id="22" name="모서리가 둥근 직사각형 26">
            <a:extLst>
              <a:ext uri="{FF2B5EF4-FFF2-40B4-BE49-F238E27FC236}">
                <a16:creationId xmlns:a16="http://schemas.microsoft.com/office/drawing/2014/main" id="{F5682DDF-07E5-4CB9-952B-C2B345561205}"/>
              </a:ext>
            </a:extLst>
          </p:cNvPr>
          <p:cNvSpPr/>
          <p:nvPr/>
        </p:nvSpPr>
        <p:spPr>
          <a:xfrm>
            <a:off x="7271117" y="2150533"/>
            <a:ext cx="1129941" cy="592243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없다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64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33365474-FED0-660C-5517-0E2F9A2089D2}"/>
              </a:ext>
            </a:extLst>
          </p:cNvPr>
          <p:cNvCxnSpPr/>
          <p:nvPr/>
        </p:nvCxnSpPr>
        <p:spPr>
          <a:xfrm>
            <a:off x="3997235" y="2255520"/>
            <a:ext cx="539931" cy="0"/>
          </a:xfrm>
          <a:prstGeom prst="straightConnector1">
            <a:avLst/>
          </a:prstGeom>
          <a:ln>
            <a:solidFill>
              <a:srgbClr val="1E66B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2D7F206-297D-78DD-8AF6-9E92BE6799ED}"/>
              </a:ext>
            </a:extLst>
          </p:cNvPr>
          <p:cNvGraphicFramePr>
            <a:graphicFrameLocks noGrp="1"/>
          </p:cNvGraphicFramePr>
          <p:nvPr/>
        </p:nvGraphicFramePr>
        <p:xfrm>
          <a:off x="4647630" y="2057422"/>
          <a:ext cx="1719217" cy="1232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526">
                  <a:extLst>
                    <a:ext uri="{9D8B030D-6E8A-4147-A177-3AD203B41FA5}">
                      <a16:colId xmlns:a16="http://schemas.microsoft.com/office/drawing/2014/main" val="3616292270"/>
                    </a:ext>
                  </a:extLst>
                </a:gridCol>
                <a:gridCol w="748691">
                  <a:extLst>
                    <a:ext uri="{9D8B030D-6E8A-4147-A177-3AD203B41FA5}">
                      <a16:colId xmlns:a16="http://schemas.microsoft.com/office/drawing/2014/main" val="1244547088"/>
                    </a:ext>
                  </a:extLst>
                </a:gridCol>
              </a:tblGrid>
              <a:tr h="2464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소그룹 </a:t>
                      </a:r>
                      <a:r>
                        <a:rPr lang="ko-KR" alt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참여별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9506351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자주 참여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57448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가끔 참여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524007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참여 안함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95357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인 가구</a:t>
                      </a:r>
                      <a:endParaRPr lang="ko-KR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45</a:t>
                      </a:r>
                      <a:endParaRPr lang="en-US" altLang="ko-KR" sz="14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45661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306563" y="6061269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</a:t>
            </a:r>
            <a:r>
              <a:rPr lang="en-US" altLang="ko-KR" sz="1400" dirty="0"/>
              <a:t>,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2023.05.12~31)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5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1002536" y="1901649"/>
            <a:ext cx="1078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교회에서 외로움 느끼는 경우 </a:t>
            </a:r>
            <a:r>
              <a:rPr lang="en-US" altLang="ko-KR" dirty="0"/>
              <a:t>(Base=</a:t>
            </a:r>
            <a:r>
              <a:rPr lang="ko-KR" altLang="en-US" dirty="0"/>
              <a:t>교회에서 외로움 느낌</a:t>
            </a:r>
            <a:r>
              <a:rPr lang="en-US" altLang="ko-KR" dirty="0"/>
              <a:t>, N=561, 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127228" y="429777"/>
            <a:ext cx="9328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교회에서 외로움 느끼는 경우</a:t>
            </a:r>
            <a:r>
              <a:rPr lang="en-US" altLang="ko-KR" sz="3200" b="1" dirty="0">
                <a:solidFill>
                  <a:prstClr val="black"/>
                </a:solidFill>
              </a:rPr>
              <a:t>,</a:t>
            </a:r>
          </a:p>
          <a:p>
            <a:r>
              <a:rPr lang="ko-KR" altLang="en-US" sz="3200" b="1" dirty="0">
                <a:solidFill>
                  <a:prstClr val="black"/>
                </a:solidFill>
              </a:rPr>
              <a:t>마음을 터놓고 이야기할 사람 없을 때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E7F4A919-489E-4A1D-8922-FAF59DFAD67C}"/>
              </a:ext>
            </a:extLst>
          </p:cNvPr>
          <p:cNvGraphicFramePr>
            <a:graphicFrameLocks/>
          </p:cNvGraphicFramePr>
          <p:nvPr/>
        </p:nvGraphicFramePr>
        <p:xfrm>
          <a:off x="933535" y="2095277"/>
          <a:ext cx="9525688" cy="279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488BEBDF-6007-4B05-941C-DCF42E50ACA3}"/>
              </a:ext>
            </a:extLst>
          </p:cNvPr>
          <p:cNvGraphicFramePr>
            <a:graphicFrameLocks noGrp="1"/>
          </p:cNvGraphicFramePr>
          <p:nvPr/>
        </p:nvGraphicFramePr>
        <p:xfrm>
          <a:off x="1088260" y="4919430"/>
          <a:ext cx="9177528" cy="1037654"/>
        </p:xfrm>
        <a:graphic>
          <a:graphicData uri="http://schemas.openxmlformats.org/drawingml/2006/table">
            <a:tbl>
              <a:tblPr/>
              <a:tblGrid>
                <a:gridCol w="152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588">
                  <a:extLst>
                    <a:ext uri="{9D8B030D-6E8A-4147-A177-3AD203B41FA5}">
                      <a16:colId xmlns:a16="http://schemas.microsoft.com/office/drawing/2014/main" val="2535606662"/>
                    </a:ext>
                  </a:extLst>
                </a:gridCol>
                <a:gridCol w="1529588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529588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529588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529588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마음을 터 놓고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이야기할 사람이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없을 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 활동에 참여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하지 못할 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교회에서 같이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식사하거나 차를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마실 사람이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없을 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소속된 부서가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없을 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가족을 강조하는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설교 혹은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성경공부를 할 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부부끼리 모일 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164059" y="6073145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</a:t>
            </a:r>
            <a:r>
              <a:rPr lang="en-US" altLang="ko-KR" sz="1400" dirty="0"/>
              <a:t>,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2023.05.12~31)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46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334D038-9717-4CC5-87FC-C2C8F319AAA2}"/>
              </a:ext>
            </a:extLst>
          </p:cNvPr>
          <p:cNvSpPr/>
          <p:nvPr/>
        </p:nvSpPr>
        <p:spPr>
          <a:xfrm>
            <a:off x="2409201" y="1619021"/>
            <a:ext cx="9100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3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05EEA-3536-48C8-BD3B-85A3BCB86C3F}"/>
              </a:ext>
            </a:extLst>
          </p:cNvPr>
          <p:cNvSpPr txBox="1"/>
          <p:nvPr/>
        </p:nvSpPr>
        <p:spPr>
          <a:xfrm>
            <a:off x="3604694" y="2077533"/>
            <a:ext cx="3722686" cy="87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4400" b="1" dirty="0"/>
              <a:t>OTT </a:t>
            </a:r>
            <a:r>
              <a:rPr lang="ko-KR" altLang="en-US" sz="4400" b="1" dirty="0"/>
              <a:t>크리스천</a:t>
            </a:r>
          </a:p>
        </p:txBody>
      </p:sp>
    </p:spTree>
    <p:extLst>
      <p:ext uri="{BB962C8B-B14F-4D97-AF65-F5344CB8AC3E}">
        <p14:creationId xmlns:p14="http://schemas.microsoft.com/office/powerpoint/2010/main" val="278678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58205"/>
            <a:ext cx="1078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출석교회의 온라인 예배 중단 시 태도 </a:t>
            </a:r>
            <a:r>
              <a:rPr lang="en-US" altLang="ko-KR" dirty="0"/>
              <a:t>(Base=</a:t>
            </a:r>
            <a:r>
              <a:rPr lang="ko-KR" altLang="en-US" dirty="0" smtClean="0"/>
              <a:t>온라인 예배자</a:t>
            </a:r>
            <a:r>
              <a:rPr lang="en-US" altLang="ko-KR" dirty="0"/>
              <a:t>, 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230928" y="708998"/>
            <a:ext cx="964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온라인예배자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온라인에 대한 강한 욕구 보여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개체 2">
            <a:extLst>
              <a:ext uri="{FF2B5EF4-FFF2-40B4-BE49-F238E27FC236}">
                <a16:creationId xmlns:a16="http://schemas.microsoft.com/office/drawing/2014/main" id="{C8DFB259-F502-42E3-A7F8-A6C09B85A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151115"/>
              </p:ext>
            </p:extLst>
          </p:nvPr>
        </p:nvGraphicFramePr>
        <p:xfrm>
          <a:off x="1025049" y="2365417"/>
          <a:ext cx="9601102" cy="246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oup 94">
            <a:extLst>
              <a:ext uri="{FF2B5EF4-FFF2-40B4-BE49-F238E27FC236}">
                <a16:creationId xmlns:a16="http://schemas.microsoft.com/office/drawing/2014/main" id="{DB1CAAD7-BD10-4EEA-A6A0-7D2B504B3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00261"/>
              </p:ext>
            </p:extLst>
          </p:nvPr>
        </p:nvGraphicFramePr>
        <p:xfrm>
          <a:off x="1114458" y="4874819"/>
          <a:ext cx="9231848" cy="814197"/>
        </p:xfrm>
        <a:graphic>
          <a:graphicData uri="http://schemas.openxmlformats.org/drawingml/2006/table">
            <a:tbl>
              <a:tblPr/>
              <a:tblGrid>
                <a:gridCol w="230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962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2307962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2307962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</a:tblGrid>
              <a:tr h="516225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교회에 출석하여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주일예배를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드리겠다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다른 교회 온라인예배나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방송예배를 드리겠다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온라인 예배를 하는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교회로 옮기겠다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354064" y="5829700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</a:t>
            </a:r>
            <a:r>
              <a:rPr lang="en-US" altLang="ko-KR" sz="1400" dirty="0"/>
              <a:t>,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2023.05.12~31)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0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58205"/>
            <a:ext cx="105441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solidFill>
                  <a:prstClr val="black"/>
                </a:solidFill>
              </a:rPr>
              <a:t>[</a:t>
            </a:r>
            <a:r>
              <a:rPr lang="ko-KR" altLang="en-US" sz="1700" dirty="0">
                <a:solidFill>
                  <a:prstClr val="black"/>
                </a:solidFill>
              </a:rPr>
              <a:t>그림</a:t>
            </a:r>
            <a:r>
              <a:rPr lang="en-US" altLang="ko-KR" sz="1700" dirty="0">
                <a:solidFill>
                  <a:prstClr val="black"/>
                </a:solidFill>
              </a:rPr>
              <a:t>] </a:t>
            </a:r>
            <a:r>
              <a:rPr lang="ko-KR" altLang="en-US" sz="1700" dirty="0">
                <a:solidFill>
                  <a:prstClr val="black"/>
                </a:solidFill>
              </a:rPr>
              <a:t>출석교회 온라인 활동 이용 정도 </a:t>
            </a:r>
            <a:r>
              <a:rPr lang="en-US" altLang="ko-KR" sz="1700" dirty="0">
                <a:solidFill>
                  <a:prstClr val="black"/>
                </a:solidFill>
              </a:rPr>
              <a:t>(Base=</a:t>
            </a:r>
            <a:r>
              <a:rPr lang="ko-KR" altLang="en-US" sz="1700" dirty="0">
                <a:solidFill>
                  <a:prstClr val="black"/>
                </a:solidFill>
              </a:rPr>
              <a:t>출석교회 온라인 활동 있음</a:t>
            </a:r>
            <a:r>
              <a:rPr lang="en-US" altLang="ko-KR" sz="1700" dirty="0">
                <a:solidFill>
                  <a:prstClr val="black"/>
                </a:solidFill>
              </a:rPr>
              <a:t>, N=1304, %)</a:t>
            </a:r>
            <a:endParaRPr lang="ko-KR" altLang="en-US" sz="17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450772" y="776469"/>
            <a:ext cx="9411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prstClr val="black"/>
                </a:solidFill>
              </a:rPr>
              <a:t>교회출석자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</a:rPr>
              <a:t>48%, 1</a:t>
            </a:r>
            <a:r>
              <a:rPr lang="ko-KR" altLang="en-US" sz="3200" b="1" dirty="0">
                <a:solidFill>
                  <a:prstClr val="black"/>
                </a:solidFill>
              </a:rPr>
              <a:t>주일 </a:t>
            </a:r>
            <a:r>
              <a:rPr lang="en-US" altLang="ko-KR" sz="3200" b="1" dirty="0">
                <a:solidFill>
                  <a:prstClr val="black"/>
                </a:solidFill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</a:rPr>
              <a:t>회 이상 온라인 활동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개체 2">
            <a:extLst>
              <a:ext uri="{FF2B5EF4-FFF2-40B4-BE49-F238E27FC236}">
                <a16:creationId xmlns:a16="http://schemas.microsoft.com/office/drawing/2014/main" id="{96B3949B-23FA-4D8F-BB52-D80190A50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348022"/>
              </p:ext>
            </p:extLst>
          </p:nvPr>
        </p:nvGraphicFramePr>
        <p:xfrm>
          <a:off x="988160" y="2324100"/>
          <a:ext cx="9298839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oup 94">
            <a:extLst>
              <a:ext uri="{FF2B5EF4-FFF2-40B4-BE49-F238E27FC236}">
                <a16:creationId xmlns:a16="http://schemas.microsoft.com/office/drawing/2014/main" id="{77BB94CC-6B0F-4E53-8EF3-0577B08C5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14132"/>
              </p:ext>
            </p:extLst>
          </p:nvPr>
        </p:nvGraphicFramePr>
        <p:xfrm>
          <a:off x="1160829" y="5526854"/>
          <a:ext cx="8953497" cy="545973"/>
        </p:xfrm>
        <a:graphic>
          <a:graphicData uri="http://schemas.openxmlformats.org/drawingml/2006/table">
            <a:tbl>
              <a:tblPr/>
              <a:tblGrid>
                <a:gridCol w="127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071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279071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279071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279071">
                  <a:extLst>
                    <a:ext uri="{9D8B030D-6E8A-4147-A177-3AD203B41FA5}">
                      <a16:colId xmlns:a16="http://schemas.microsoft.com/office/drawing/2014/main" val="3162297403"/>
                    </a:ext>
                  </a:extLst>
                </a:gridCol>
                <a:gridCol w="1279071">
                  <a:extLst>
                    <a:ext uri="{9D8B030D-6E8A-4147-A177-3AD203B41FA5}">
                      <a16:colId xmlns:a16="http://schemas.microsoft.com/office/drawing/2014/main" val="2473525605"/>
                    </a:ext>
                  </a:extLst>
                </a:gridCol>
                <a:gridCol w="1279071">
                  <a:extLst>
                    <a:ext uri="{9D8B030D-6E8A-4147-A177-3AD203B41FA5}">
                      <a16:colId xmlns:a16="http://schemas.microsoft.com/office/drawing/2014/main" val="426359200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거의 매일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주 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3-4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주 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월 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2-3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월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1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월 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회 미만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거의 이용하지 않음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꺾인 연결선 2"/>
          <p:cNvCxnSpPr/>
          <p:nvPr/>
        </p:nvCxnSpPr>
        <p:spPr>
          <a:xfrm flipV="1">
            <a:off x="1852097" y="2888805"/>
            <a:ext cx="2510232" cy="1508469"/>
          </a:xfrm>
          <a:prstGeom prst="bentConnector3">
            <a:avLst>
              <a:gd name="adj1" fmla="val 5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373977" y="2877157"/>
            <a:ext cx="0" cy="297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3150894" y="2900454"/>
            <a:ext cx="11649" cy="1357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83969" y="2417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57%</a:t>
            </a:r>
            <a:endParaRPr lang="ko-KR" altLang="en-US" b="1" dirty="0"/>
          </a:p>
        </p:txBody>
      </p:sp>
      <p:sp>
        <p:nvSpPr>
          <p:cNvPr id="16" name="직사각형 15"/>
          <p:cNvSpPr/>
          <p:nvPr/>
        </p:nvSpPr>
        <p:spPr>
          <a:xfrm>
            <a:off x="1259969" y="5956434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</a:t>
            </a:r>
            <a:r>
              <a:rPr lang="en-US" altLang="ko-KR" sz="1400" dirty="0"/>
              <a:t>,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2023.05.12~31)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91376" y="2715881"/>
            <a:ext cx="3086101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</a:rPr>
              <a:t>출석교회</a:t>
            </a:r>
            <a:r>
              <a:rPr lang="ko-KR" altLang="en-US" dirty="0">
                <a:solidFill>
                  <a:prstClr val="black"/>
                </a:solidFill>
              </a:rPr>
              <a:t> 온라인 활동</a:t>
            </a:r>
            <a:r>
              <a:rPr lang="en-US" altLang="ko-KR" dirty="0">
                <a:solidFill>
                  <a:prstClr val="black"/>
                </a:solidFill>
              </a:rPr>
              <a:t>, 84%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218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0" y="1525325"/>
            <a:ext cx="1058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교회의 새로운 온라인 프로그램</a:t>
            </a:r>
            <a:r>
              <a:rPr lang="en-US" altLang="ko-KR" dirty="0">
                <a:solidFill>
                  <a:prstClr val="black"/>
                </a:solidFill>
              </a:rPr>
              <a:t>/</a:t>
            </a:r>
            <a:r>
              <a:rPr lang="ko-KR" altLang="en-US" dirty="0">
                <a:solidFill>
                  <a:prstClr val="black"/>
                </a:solidFill>
              </a:rPr>
              <a:t>서비스 </a:t>
            </a:r>
            <a:r>
              <a:rPr lang="ko-KR" altLang="en-US" dirty="0" err="1">
                <a:solidFill>
                  <a:prstClr val="black"/>
                </a:solidFill>
              </a:rPr>
              <a:t>제공시</a:t>
            </a:r>
            <a:r>
              <a:rPr lang="ko-KR" altLang="en-US" dirty="0">
                <a:solidFill>
                  <a:prstClr val="black"/>
                </a:solidFill>
              </a:rPr>
              <a:t> 참여 의향 </a:t>
            </a:r>
            <a:r>
              <a:rPr lang="en-US" altLang="ko-KR" dirty="0"/>
              <a:t>(Base=</a:t>
            </a:r>
            <a:r>
              <a:rPr lang="ko-KR" altLang="en-US" dirty="0"/>
              <a:t>교회 출석자</a:t>
            </a:r>
            <a:r>
              <a:rPr lang="en-US" altLang="ko-KR" dirty="0"/>
              <a:t>, N=1551, %)</a:t>
            </a:r>
            <a:endParaRPr lang="en-US" altLang="ko-K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868741" y="590094"/>
            <a:ext cx="10692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새로운 온라인 프로그램</a:t>
            </a:r>
            <a:r>
              <a:rPr lang="en-US" altLang="ko-KR" sz="3200" b="1" dirty="0">
                <a:solidFill>
                  <a:prstClr val="black"/>
                </a:solidFill>
              </a:rPr>
              <a:t>/</a:t>
            </a:r>
            <a:r>
              <a:rPr lang="ko-KR" altLang="en-US" sz="3200" b="1" dirty="0">
                <a:solidFill>
                  <a:prstClr val="black"/>
                </a:solidFill>
              </a:rPr>
              <a:t>서비스 </a:t>
            </a:r>
            <a:r>
              <a:rPr lang="ko-KR" altLang="en-US" sz="3200" b="1" dirty="0" err="1">
                <a:solidFill>
                  <a:prstClr val="black"/>
                </a:solidFill>
              </a:rPr>
              <a:t>제공시</a:t>
            </a:r>
            <a:r>
              <a:rPr lang="ko-KR" altLang="en-US" sz="3200" b="1" dirty="0">
                <a:solidFill>
                  <a:prstClr val="black"/>
                </a:solidFill>
              </a:rPr>
              <a:t> 이용 의향 </a:t>
            </a:r>
            <a:r>
              <a:rPr lang="en-US" altLang="ko-KR" sz="3200" b="1" dirty="0">
                <a:solidFill>
                  <a:prstClr val="black"/>
                </a:solidFill>
              </a:rPr>
              <a:t>73%!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7" name="개체 2">
            <a:extLst>
              <a:ext uri="{FF2B5EF4-FFF2-40B4-BE49-F238E27FC236}">
                <a16:creationId xmlns:a16="http://schemas.microsoft.com/office/drawing/2014/main" id="{1390D02B-B167-4657-8118-A0E55A5F2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498884"/>
              </p:ext>
            </p:extLst>
          </p:nvPr>
        </p:nvGraphicFramePr>
        <p:xfrm>
          <a:off x="914399" y="2313155"/>
          <a:ext cx="9477376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oup 94">
            <a:extLst>
              <a:ext uri="{FF2B5EF4-FFF2-40B4-BE49-F238E27FC236}">
                <a16:creationId xmlns:a16="http://schemas.microsoft.com/office/drawing/2014/main" id="{591040D9-7EB8-4903-963D-225EA63FB3CD}"/>
              </a:ext>
            </a:extLst>
          </p:cNvPr>
          <p:cNvGraphicFramePr>
            <a:graphicFrameLocks noGrp="1"/>
          </p:cNvGraphicFramePr>
          <p:nvPr/>
        </p:nvGraphicFramePr>
        <p:xfrm>
          <a:off x="1092875" y="5656334"/>
          <a:ext cx="9108400" cy="426358"/>
        </p:xfrm>
        <a:graphic>
          <a:graphicData uri="http://schemas.openxmlformats.org/drawingml/2006/table">
            <a:tbl>
              <a:tblPr/>
              <a:tblGrid>
                <a:gridCol w="182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80">
                  <a:extLst>
                    <a:ext uri="{9D8B030D-6E8A-4147-A177-3AD203B41FA5}">
                      <a16:colId xmlns:a16="http://schemas.microsoft.com/office/drawing/2014/main" val="4102463121"/>
                    </a:ext>
                  </a:extLst>
                </a:gridCol>
                <a:gridCol w="1821680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1821680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1821680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의향이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의향이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별로 의향이 없다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전혀 의향이 없다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1A553904-4468-4203-845D-3E1D420827A1}"/>
              </a:ext>
            </a:extLst>
          </p:cNvPr>
          <p:cNvSpPr/>
          <p:nvPr/>
        </p:nvSpPr>
        <p:spPr>
          <a:xfrm>
            <a:off x="1979277" y="2390775"/>
            <a:ext cx="1859298" cy="212026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8102653 h 19372192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6124821 h 19372192"/>
              <a:gd name="connsiteX0" fmla="*/ 0 w 1499445"/>
              <a:gd name="connsiteY0" fmla="*/ 7242016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499445"/>
              <a:gd name="connsiteY0" fmla="*/ 6779914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524677"/>
              <a:gd name="connsiteY0" fmla="*/ 26192310 h 26192310"/>
              <a:gd name="connsiteX1" fmla="*/ 28672 w 1524677"/>
              <a:gd name="connsiteY1" fmla="*/ 0 h 26192310"/>
              <a:gd name="connsiteX2" fmla="*/ 1524097 w 1524677"/>
              <a:gd name="connsiteY2" fmla="*/ 0 h 26192310"/>
              <a:gd name="connsiteX3" fmla="*/ 1521077 w 1524677"/>
              <a:gd name="connsiteY3" fmla="*/ 16124821 h 26192310"/>
              <a:gd name="connsiteX0" fmla="*/ 14239 w 1496863"/>
              <a:gd name="connsiteY0" fmla="*/ 26348862 h 26348862"/>
              <a:gd name="connsiteX1" fmla="*/ 858 w 1496863"/>
              <a:gd name="connsiteY1" fmla="*/ 0 h 26348862"/>
              <a:gd name="connsiteX2" fmla="*/ 1496283 w 1496863"/>
              <a:gd name="connsiteY2" fmla="*/ 0 h 26348862"/>
              <a:gd name="connsiteX3" fmla="*/ 1493263 w 1496863"/>
              <a:gd name="connsiteY3" fmla="*/ 16124821 h 26348862"/>
              <a:gd name="connsiteX0" fmla="*/ 0 w 1499445"/>
              <a:gd name="connsiteY0" fmla="*/ 26035759 h 26035759"/>
              <a:gd name="connsiteX1" fmla="*/ 3440 w 1499445"/>
              <a:gd name="connsiteY1" fmla="*/ 0 h 26035759"/>
              <a:gd name="connsiteX2" fmla="*/ 1498865 w 1499445"/>
              <a:gd name="connsiteY2" fmla="*/ 0 h 26035759"/>
              <a:gd name="connsiteX3" fmla="*/ 1495845 w 1499445"/>
              <a:gd name="connsiteY3" fmla="*/ 16124821 h 26035759"/>
              <a:gd name="connsiteX0" fmla="*/ 0 w 1507856"/>
              <a:gd name="connsiteY0" fmla="*/ 14294395 h 16124823"/>
              <a:gd name="connsiteX1" fmla="*/ 11851 w 1507856"/>
              <a:gd name="connsiteY1" fmla="*/ 0 h 16124823"/>
              <a:gd name="connsiteX2" fmla="*/ 1507276 w 1507856"/>
              <a:gd name="connsiteY2" fmla="*/ 0 h 16124823"/>
              <a:gd name="connsiteX3" fmla="*/ 1504256 w 1507856"/>
              <a:gd name="connsiteY3" fmla="*/ 16124821 h 16124823"/>
              <a:gd name="connsiteX0" fmla="*/ 0 w 1507856"/>
              <a:gd name="connsiteY0" fmla="*/ 14294395 h 15028962"/>
              <a:gd name="connsiteX1" fmla="*/ 11851 w 1507856"/>
              <a:gd name="connsiteY1" fmla="*/ 0 h 15028962"/>
              <a:gd name="connsiteX2" fmla="*/ 1507276 w 1507856"/>
              <a:gd name="connsiteY2" fmla="*/ 0 h 15028962"/>
              <a:gd name="connsiteX3" fmla="*/ 1504256 w 1507856"/>
              <a:gd name="connsiteY3" fmla="*/ 15028962 h 15028962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5028962 h 30888855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5028962 h 30888855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3827570 h 30888855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6407233 h 30888855"/>
              <a:gd name="connsiteX0" fmla="*/ 0 w 1516267"/>
              <a:gd name="connsiteY0" fmla="*/ 62793917 h 62793917"/>
              <a:gd name="connsiteX1" fmla="*/ 20262 w 1516267"/>
              <a:gd name="connsiteY1" fmla="*/ 0 h 62793917"/>
              <a:gd name="connsiteX2" fmla="*/ 1515687 w 1516267"/>
              <a:gd name="connsiteY2" fmla="*/ 0 h 62793917"/>
              <a:gd name="connsiteX3" fmla="*/ 1512667 w 1516267"/>
              <a:gd name="connsiteY3" fmla="*/ 16407233 h 62793917"/>
              <a:gd name="connsiteX0" fmla="*/ 0 w 1507296"/>
              <a:gd name="connsiteY0" fmla="*/ 64021035 h 64021035"/>
              <a:gd name="connsiteX1" fmla="*/ 11291 w 1507296"/>
              <a:gd name="connsiteY1" fmla="*/ 0 h 64021035"/>
              <a:gd name="connsiteX2" fmla="*/ 1506716 w 1507296"/>
              <a:gd name="connsiteY2" fmla="*/ 0 h 64021035"/>
              <a:gd name="connsiteX3" fmla="*/ 1503696 w 1507296"/>
              <a:gd name="connsiteY3" fmla="*/ 16407233 h 64021035"/>
              <a:gd name="connsiteX0" fmla="*/ 0 w 1507296"/>
              <a:gd name="connsiteY0" fmla="*/ 64021035 h 64021035"/>
              <a:gd name="connsiteX1" fmla="*/ 11291 w 1507296"/>
              <a:gd name="connsiteY1" fmla="*/ 0 h 64021035"/>
              <a:gd name="connsiteX2" fmla="*/ 1506716 w 1507296"/>
              <a:gd name="connsiteY2" fmla="*/ 0 h 64021035"/>
              <a:gd name="connsiteX3" fmla="*/ 1503696 w 1507296"/>
              <a:gd name="connsiteY3" fmla="*/ 16407233 h 6402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296" h="64021035">
                <a:moveTo>
                  <a:pt x="0" y="64021035"/>
                </a:moveTo>
                <a:cubicBezTo>
                  <a:pt x="5697" y="62809304"/>
                  <a:pt x="5594" y="1211731"/>
                  <a:pt x="11291" y="0"/>
                </a:cubicBezTo>
                <a:lnTo>
                  <a:pt x="1506716" y="0"/>
                </a:lnTo>
                <a:cubicBezTo>
                  <a:pt x="1509564" y="686966"/>
                  <a:pt x="1500848" y="15720267"/>
                  <a:pt x="1503696" y="16407233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20" name="모서리가 둥근 직사각형 26">
            <a:extLst>
              <a:ext uri="{FF2B5EF4-FFF2-40B4-BE49-F238E27FC236}">
                <a16:creationId xmlns:a16="http://schemas.microsoft.com/office/drawing/2014/main" id="{79CDBFDC-A236-4F07-84A5-4E94BC369C91}"/>
              </a:ext>
            </a:extLst>
          </p:cNvPr>
          <p:cNvSpPr/>
          <p:nvPr/>
        </p:nvSpPr>
        <p:spPr>
          <a:xfrm>
            <a:off x="2273965" y="2122251"/>
            <a:ext cx="1231235" cy="611423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의향이 있다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73</a:t>
            </a: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93097E70-AAC3-4DB7-A729-305844670C7B}"/>
              </a:ext>
            </a:extLst>
          </p:cNvPr>
          <p:cNvSpPr/>
          <p:nvPr/>
        </p:nvSpPr>
        <p:spPr>
          <a:xfrm>
            <a:off x="5647075" y="2374143"/>
            <a:ext cx="1859298" cy="2709544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03969"/>
              <a:gd name="connsiteY0" fmla="*/ 15141397 h 15141397"/>
              <a:gd name="connsiteX1" fmla="*/ 8544 w 1503969"/>
              <a:gd name="connsiteY1" fmla="*/ 0 h 15141397"/>
              <a:gd name="connsiteX2" fmla="*/ 1503969 w 1503969"/>
              <a:gd name="connsiteY2" fmla="*/ 0 h 15141397"/>
              <a:gd name="connsiteX3" fmla="*/ 1500144 w 1503969"/>
              <a:gd name="connsiteY3" fmla="*/ 10473937 h 15141397"/>
              <a:gd name="connsiteX0" fmla="*/ 0 w 1515063"/>
              <a:gd name="connsiteY0" fmla="*/ 15141397 h 32485119"/>
              <a:gd name="connsiteX1" fmla="*/ 8544 w 1515063"/>
              <a:gd name="connsiteY1" fmla="*/ 0 h 32485119"/>
              <a:gd name="connsiteX2" fmla="*/ 1503969 w 1515063"/>
              <a:gd name="connsiteY2" fmla="*/ 0 h 32485119"/>
              <a:gd name="connsiteX3" fmla="*/ 1515063 w 1515063"/>
              <a:gd name="connsiteY3" fmla="*/ 32485119 h 3248511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14112"/>
              <a:gd name="connsiteY0" fmla="*/ 15968401 h 21801749"/>
              <a:gd name="connsiteX1" fmla="*/ 7593 w 1514112"/>
              <a:gd name="connsiteY1" fmla="*/ 0 h 21801749"/>
              <a:gd name="connsiteX2" fmla="*/ 1503018 w 1514112"/>
              <a:gd name="connsiteY2" fmla="*/ 0 h 21801749"/>
              <a:gd name="connsiteX3" fmla="*/ 1514112 w 1514112"/>
              <a:gd name="connsiteY3" fmla="*/ 21801749 h 21801749"/>
              <a:gd name="connsiteX0" fmla="*/ 1557 w 1507258"/>
              <a:gd name="connsiteY0" fmla="*/ 16539983 h 21801749"/>
              <a:gd name="connsiteX1" fmla="*/ 739 w 1507258"/>
              <a:gd name="connsiteY1" fmla="*/ 0 h 21801749"/>
              <a:gd name="connsiteX2" fmla="*/ 1496164 w 1507258"/>
              <a:gd name="connsiteY2" fmla="*/ 0 h 21801749"/>
              <a:gd name="connsiteX3" fmla="*/ 1507258 w 1507258"/>
              <a:gd name="connsiteY3" fmla="*/ 21801749 h 21801749"/>
              <a:gd name="connsiteX0" fmla="*/ 1557 w 1507258"/>
              <a:gd name="connsiteY0" fmla="*/ 16703292 h 21801749"/>
              <a:gd name="connsiteX1" fmla="*/ 739 w 1507258"/>
              <a:gd name="connsiteY1" fmla="*/ 0 h 21801749"/>
              <a:gd name="connsiteX2" fmla="*/ 1496164 w 1507258"/>
              <a:gd name="connsiteY2" fmla="*/ 0 h 21801749"/>
              <a:gd name="connsiteX3" fmla="*/ 1507258 w 1507258"/>
              <a:gd name="connsiteY3" fmla="*/ 21801749 h 21801749"/>
              <a:gd name="connsiteX0" fmla="*/ 0 w 1522522"/>
              <a:gd name="connsiteY0" fmla="*/ 16621638 h 21801749"/>
              <a:gd name="connsiteX1" fmla="*/ 16003 w 1522522"/>
              <a:gd name="connsiteY1" fmla="*/ 0 h 21801749"/>
              <a:gd name="connsiteX2" fmla="*/ 1511428 w 1522522"/>
              <a:gd name="connsiteY2" fmla="*/ 0 h 21801749"/>
              <a:gd name="connsiteX3" fmla="*/ 1522522 w 1522522"/>
              <a:gd name="connsiteY3" fmla="*/ 21801749 h 21801749"/>
              <a:gd name="connsiteX0" fmla="*/ 9593 w 1506883"/>
              <a:gd name="connsiteY0" fmla="*/ 16703292 h 21801749"/>
              <a:gd name="connsiteX1" fmla="*/ 364 w 1506883"/>
              <a:gd name="connsiteY1" fmla="*/ 0 h 21801749"/>
              <a:gd name="connsiteX2" fmla="*/ 1495789 w 1506883"/>
              <a:gd name="connsiteY2" fmla="*/ 0 h 21801749"/>
              <a:gd name="connsiteX3" fmla="*/ 1506883 w 1506883"/>
              <a:gd name="connsiteY3" fmla="*/ 21801749 h 21801749"/>
              <a:gd name="connsiteX0" fmla="*/ 1556 w 1507257"/>
              <a:gd name="connsiteY0" fmla="*/ 16703292 h 21801749"/>
              <a:gd name="connsiteX1" fmla="*/ 738 w 1507257"/>
              <a:gd name="connsiteY1" fmla="*/ 0 h 21801749"/>
              <a:gd name="connsiteX2" fmla="*/ 1496163 w 1507257"/>
              <a:gd name="connsiteY2" fmla="*/ 0 h 21801749"/>
              <a:gd name="connsiteX3" fmla="*/ 1507257 w 1507257"/>
              <a:gd name="connsiteY3" fmla="*/ 21801749 h 21801749"/>
              <a:gd name="connsiteX0" fmla="*/ 1556 w 1507257"/>
              <a:gd name="connsiteY0" fmla="*/ 20173471 h 21801749"/>
              <a:gd name="connsiteX1" fmla="*/ 738 w 1507257"/>
              <a:gd name="connsiteY1" fmla="*/ 0 h 21801749"/>
              <a:gd name="connsiteX2" fmla="*/ 1496163 w 1507257"/>
              <a:gd name="connsiteY2" fmla="*/ 0 h 21801749"/>
              <a:gd name="connsiteX3" fmla="*/ 1507257 w 1507257"/>
              <a:gd name="connsiteY3" fmla="*/ 21801749 h 21801749"/>
              <a:gd name="connsiteX0" fmla="*/ 1556 w 1507257"/>
              <a:gd name="connsiteY0" fmla="*/ 20098032 h 21801749"/>
              <a:gd name="connsiteX1" fmla="*/ 738 w 1507257"/>
              <a:gd name="connsiteY1" fmla="*/ 0 h 21801749"/>
              <a:gd name="connsiteX2" fmla="*/ 1496163 w 1507257"/>
              <a:gd name="connsiteY2" fmla="*/ 0 h 21801749"/>
              <a:gd name="connsiteX3" fmla="*/ 1507257 w 1507257"/>
              <a:gd name="connsiteY3" fmla="*/ 21801749 h 21801749"/>
              <a:gd name="connsiteX0" fmla="*/ 0 w 1522522"/>
              <a:gd name="connsiteY0" fmla="*/ 20324348 h 21801749"/>
              <a:gd name="connsiteX1" fmla="*/ 16003 w 1522522"/>
              <a:gd name="connsiteY1" fmla="*/ 0 h 21801749"/>
              <a:gd name="connsiteX2" fmla="*/ 1511428 w 1522522"/>
              <a:gd name="connsiteY2" fmla="*/ 0 h 21801749"/>
              <a:gd name="connsiteX3" fmla="*/ 1522522 w 1522522"/>
              <a:gd name="connsiteY3" fmla="*/ 21801749 h 21801749"/>
              <a:gd name="connsiteX0" fmla="*/ 9593 w 1506883"/>
              <a:gd name="connsiteY0" fmla="*/ 20324348 h 21801749"/>
              <a:gd name="connsiteX1" fmla="*/ 364 w 1506883"/>
              <a:gd name="connsiteY1" fmla="*/ 0 h 21801749"/>
              <a:gd name="connsiteX2" fmla="*/ 1495789 w 1506883"/>
              <a:gd name="connsiteY2" fmla="*/ 0 h 21801749"/>
              <a:gd name="connsiteX3" fmla="*/ 1506883 w 1506883"/>
              <a:gd name="connsiteY3" fmla="*/ 21801749 h 21801749"/>
              <a:gd name="connsiteX0" fmla="*/ 17882 w 1506761"/>
              <a:gd name="connsiteY0" fmla="*/ 17172291 h 21801749"/>
              <a:gd name="connsiteX1" fmla="*/ 242 w 1506761"/>
              <a:gd name="connsiteY1" fmla="*/ 0 h 21801749"/>
              <a:gd name="connsiteX2" fmla="*/ 1495667 w 1506761"/>
              <a:gd name="connsiteY2" fmla="*/ 0 h 21801749"/>
              <a:gd name="connsiteX3" fmla="*/ 1506761 w 1506761"/>
              <a:gd name="connsiteY3" fmla="*/ 21801749 h 21801749"/>
              <a:gd name="connsiteX0" fmla="*/ 9592 w 1506882"/>
              <a:gd name="connsiteY0" fmla="*/ 17347405 h 21801749"/>
              <a:gd name="connsiteX1" fmla="*/ 363 w 1506882"/>
              <a:gd name="connsiteY1" fmla="*/ 0 h 21801749"/>
              <a:gd name="connsiteX2" fmla="*/ 1495788 w 1506882"/>
              <a:gd name="connsiteY2" fmla="*/ 0 h 21801749"/>
              <a:gd name="connsiteX3" fmla="*/ 1506882 w 1506882"/>
              <a:gd name="connsiteY3" fmla="*/ 21801749 h 21801749"/>
              <a:gd name="connsiteX0" fmla="*/ 1051 w 1507312"/>
              <a:gd name="connsiteY0" fmla="*/ 16057284 h 21801749"/>
              <a:gd name="connsiteX1" fmla="*/ 793 w 1507312"/>
              <a:gd name="connsiteY1" fmla="*/ 0 h 21801749"/>
              <a:gd name="connsiteX2" fmla="*/ 1496218 w 1507312"/>
              <a:gd name="connsiteY2" fmla="*/ 0 h 21801749"/>
              <a:gd name="connsiteX3" fmla="*/ 1507312 w 1507312"/>
              <a:gd name="connsiteY3" fmla="*/ 21801749 h 21801749"/>
              <a:gd name="connsiteX0" fmla="*/ 1051 w 1507312"/>
              <a:gd name="connsiteY0" fmla="*/ 15561085 h 21801749"/>
              <a:gd name="connsiteX1" fmla="*/ 793 w 1507312"/>
              <a:gd name="connsiteY1" fmla="*/ 0 h 21801749"/>
              <a:gd name="connsiteX2" fmla="*/ 1496218 w 1507312"/>
              <a:gd name="connsiteY2" fmla="*/ 0 h 21801749"/>
              <a:gd name="connsiteX3" fmla="*/ 1507312 w 1507312"/>
              <a:gd name="connsiteY3" fmla="*/ 21801749 h 21801749"/>
              <a:gd name="connsiteX0" fmla="*/ 9593 w 1506883"/>
              <a:gd name="connsiteY0" fmla="*/ 17386977 h 21801749"/>
              <a:gd name="connsiteX1" fmla="*/ 364 w 1506883"/>
              <a:gd name="connsiteY1" fmla="*/ 0 h 21801749"/>
              <a:gd name="connsiteX2" fmla="*/ 1495789 w 1506883"/>
              <a:gd name="connsiteY2" fmla="*/ 0 h 21801749"/>
              <a:gd name="connsiteX3" fmla="*/ 1506883 w 1506883"/>
              <a:gd name="connsiteY3" fmla="*/ 21801749 h 21801749"/>
              <a:gd name="connsiteX0" fmla="*/ 0 w 1515233"/>
              <a:gd name="connsiteY0" fmla="*/ 17386977 h 21801749"/>
              <a:gd name="connsiteX1" fmla="*/ 8714 w 1515233"/>
              <a:gd name="connsiteY1" fmla="*/ 0 h 21801749"/>
              <a:gd name="connsiteX2" fmla="*/ 1504139 w 1515233"/>
              <a:gd name="connsiteY2" fmla="*/ 0 h 21801749"/>
              <a:gd name="connsiteX3" fmla="*/ 1515233 w 1515233"/>
              <a:gd name="connsiteY3" fmla="*/ 21801749 h 218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233" h="21801749">
                <a:moveTo>
                  <a:pt x="0" y="17386977"/>
                </a:moveTo>
                <a:cubicBezTo>
                  <a:pt x="2848" y="16752587"/>
                  <a:pt x="5866" y="634390"/>
                  <a:pt x="8714" y="0"/>
                </a:cubicBezTo>
                <a:lnTo>
                  <a:pt x="1504139" y="0"/>
                </a:lnTo>
                <a:cubicBezTo>
                  <a:pt x="1504139" y="634872"/>
                  <a:pt x="1515233" y="21166877"/>
                  <a:pt x="1515233" y="21801749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dirty="0"/>
          </a:p>
        </p:txBody>
      </p:sp>
      <p:sp>
        <p:nvSpPr>
          <p:cNvPr id="22" name="모서리가 둥근 직사각형 26">
            <a:extLst>
              <a:ext uri="{FF2B5EF4-FFF2-40B4-BE49-F238E27FC236}">
                <a16:creationId xmlns:a16="http://schemas.microsoft.com/office/drawing/2014/main" id="{5A755DD4-1C16-4A94-BBEF-D27B9623F8B3}"/>
              </a:ext>
            </a:extLst>
          </p:cNvPr>
          <p:cNvSpPr/>
          <p:nvPr/>
        </p:nvSpPr>
        <p:spPr>
          <a:xfrm>
            <a:off x="5980450" y="2122251"/>
            <a:ext cx="1245491" cy="611422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의향이 없다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21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259970" y="6037972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</a:t>
            </a:r>
            <a:r>
              <a:rPr lang="en-US" altLang="ko-KR" sz="1400" dirty="0"/>
              <a:t>,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2023.05.12~31)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8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37C87-CF16-F063-9F33-8BBD3A50C26B}"/>
              </a:ext>
            </a:extLst>
          </p:cNvPr>
          <p:cNvSpPr txBox="1"/>
          <p:nvPr/>
        </p:nvSpPr>
        <p:spPr>
          <a:xfrm>
            <a:off x="1349829" y="618309"/>
            <a:ext cx="481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/>
              <a:t>한국교회 트렌드 </a:t>
            </a:r>
            <a:r>
              <a:rPr lang="en-US" altLang="ko-KR" sz="3600" b="1" dirty="0"/>
              <a:t>2024</a:t>
            </a:r>
            <a:endParaRPr lang="ko-KR" altLang="en-US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EDE76-59D7-25C0-EA74-C6A0AFD93D0F}"/>
              </a:ext>
            </a:extLst>
          </p:cNvPr>
          <p:cNvSpPr txBox="1"/>
          <p:nvPr/>
        </p:nvSpPr>
        <p:spPr>
          <a:xfrm>
            <a:off x="1367245" y="1321540"/>
            <a:ext cx="4859384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교회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리빌딩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Rebuilding Church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외로운 크리스천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Loneliness in Church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3. OTT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크리스천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OTT Christian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4.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밈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제너레이션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Meme Generation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5.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약한 고리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3040,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3040 </a:t>
            </a:r>
            <a:r>
              <a:rPr lang="en-US" altLang="ko-KR" sz="1800" b="1" kern="0" spc="0" dirty="0" err="1">
                <a:solidFill>
                  <a:srgbClr val="0000FF"/>
                </a:solidFill>
                <a:effectLst/>
                <a:latin typeface="+mj-ea"/>
                <a:ea typeface="+mj-ea"/>
              </a:rPr>
              <a:t>Millenials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6.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교회 거버넌스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Bottom-up Community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7.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처치 인 처치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Church in Church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8.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어시스턴트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포비아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Assistant Phobia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9. </a:t>
            </a:r>
            <a:r>
              <a:rPr lang="ko-KR" altLang="en-US" b="1" kern="0" dirty="0" smtClean="0">
                <a:solidFill>
                  <a:srgbClr val="000000"/>
                </a:solidFill>
                <a:latin typeface="+mj-ea"/>
                <a:ea typeface="+mj-ea"/>
              </a:rPr>
              <a:t>다시 </a:t>
            </a:r>
            <a:r>
              <a:rPr lang="ko-KR" altLang="en-US" sz="1800" b="1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선교적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교회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 smtClean="0">
                <a:solidFill>
                  <a:srgbClr val="0000FF"/>
                </a:solidFill>
                <a:effectLst/>
                <a:latin typeface="+mj-ea"/>
                <a:ea typeface="+mj-ea"/>
              </a:rPr>
              <a:t>Re-missional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Church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10. </a:t>
            </a:r>
            <a:r>
              <a:rPr lang="ko-KR" altLang="en-US" sz="1800" b="1" kern="0" spc="0" dirty="0" err="1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인에비터블</a:t>
            </a:r>
            <a:r>
              <a:rPr lang="ko-KR" altLang="en-US" sz="1800" b="1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컬트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Inevitable Cult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6B7F0-3C7E-0630-3499-27CC86234168}"/>
              </a:ext>
            </a:extLst>
          </p:cNvPr>
          <p:cNvSpPr txBox="1"/>
          <p:nvPr/>
        </p:nvSpPr>
        <p:spPr>
          <a:xfrm>
            <a:off x="3683726" y="6130834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    (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일 </a:t>
            </a:r>
            <a:r>
              <a:rPr lang="ko-KR" altLang="en-US" dirty="0"/>
              <a:t>출간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24798" t="8996" r="21412" b="9112"/>
          <a:stretch/>
        </p:blipFill>
        <p:spPr>
          <a:xfrm>
            <a:off x="7100047" y="830730"/>
            <a:ext cx="39504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4499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58205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기대하는 온라인 사역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예배 제외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r>
              <a:rPr lang="en-US" altLang="ko-KR" dirty="0"/>
              <a:t> (Base=</a:t>
            </a:r>
            <a:r>
              <a:rPr lang="ko-KR" altLang="en-US" dirty="0"/>
              <a:t>교회 출석자</a:t>
            </a:r>
            <a:r>
              <a:rPr lang="en-US" altLang="ko-KR" dirty="0"/>
              <a:t>, N=1551, %)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2106941" y="786037"/>
            <a:ext cx="965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기대하는 온라인 사역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성경공부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개체 2">
            <a:extLst>
              <a:ext uri="{FF2B5EF4-FFF2-40B4-BE49-F238E27FC236}">
                <a16:creationId xmlns:a16="http://schemas.microsoft.com/office/drawing/2014/main" id="{485ACDC1-FA5D-44AC-AE5D-815B68498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096992"/>
              </p:ext>
            </p:extLst>
          </p:nvPr>
        </p:nvGraphicFramePr>
        <p:xfrm>
          <a:off x="988158" y="1875637"/>
          <a:ext cx="9317891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oup 94">
            <a:extLst>
              <a:ext uri="{FF2B5EF4-FFF2-40B4-BE49-F238E27FC236}">
                <a16:creationId xmlns:a16="http://schemas.microsoft.com/office/drawing/2014/main" id="{1D71399E-4736-4A5D-9F45-374890145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10263"/>
              </p:ext>
            </p:extLst>
          </p:nvPr>
        </p:nvGraphicFramePr>
        <p:xfrm>
          <a:off x="1114215" y="5259585"/>
          <a:ext cx="8977494" cy="545973"/>
        </p:xfrm>
        <a:graphic>
          <a:graphicData uri="http://schemas.openxmlformats.org/drawingml/2006/table">
            <a:tbl>
              <a:tblPr/>
              <a:tblGrid>
                <a:gridCol w="1496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49">
                  <a:extLst>
                    <a:ext uri="{9D8B030D-6E8A-4147-A177-3AD203B41FA5}">
                      <a16:colId xmlns:a16="http://schemas.microsoft.com/office/drawing/2014/main" val="2535606662"/>
                    </a:ext>
                  </a:extLst>
                </a:gridCol>
                <a:gridCol w="1496249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496249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496249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496249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 공부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찬양 및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예배팀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활동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 모임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선교 및 사회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봉사 활동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기도 모임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청년 및 청소년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312387" y="6003027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</a:t>
            </a:r>
            <a:r>
              <a:rPr lang="en-US" altLang="ko-KR" sz="1400" dirty="0"/>
              <a:t>,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2023.05.12~31)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0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31</a:t>
            </a:fld>
            <a:endParaRPr kumimoji="1" lang="x-none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50242" y="626971"/>
            <a:ext cx="10233892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0000FF"/>
                </a:solidFill>
              </a:rPr>
              <a:t>일반국민의 </a:t>
            </a:r>
            <a:r>
              <a:rPr lang="en-US" altLang="ko-KR" sz="2000" dirty="0">
                <a:solidFill>
                  <a:srgbClr val="0000FF"/>
                </a:solidFill>
              </a:rPr>
              <a:t>OTT</a:t>
            </a:r>
            <a:r>
              <a:rPr lang="ko-KR" altLang="en-US" sz="2000" dirty="0">
                <a:solidFill>
                  <a:srgbClr val="0000FF"/>
                </a:solidFill>
              </a:rPr>
              <a:t>이용률 </a:t>
            </a:r>
            <a:endParaRPr lang="en-US" altLang="ko-KR" sz="2000" dirty="0">
              <a:solidFill>
                <a:srgbClr val="0000FF"/>
              </a:solidFill>
            </a:endParaRPr>
          </a:p>
          <a:p>
            <a:r>
              <a:rPr lang="en-US" altLang="ko-KR" sz="2000" dirty="0"/>
              <a:t> : 72%  </a:t>
            </a:r>
            <a:r>
              <a:rPr lang="en-US" altLang="ko-KR" sz="1600" dirty="0"/>
              <a:t>(2022 </a:t>
            </a:r>
            <a:r>
              <a:rPr lang="ko-KR" altLang="en-US" sz="1600" dirty="0"/>
              <a:t>방송매체 이용행태조사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방통위</a:t>
            </a:r>
            <a:r>
              <a:rPr lang="en-US" altLang="ko-KR" sz="1600" dirty="0"/>
              <a:t>)</a:t>
            </a:r>
          </a:p>
          <a:p>
            <a:r>
              <a:rPr lang="en-US" altLang="ko-KR" sz="2000" dirty="0"/>
              <a:t>   - 60</a:t>
            </a:r>
            <a:r>
              <a:rPr lang="ko-KR" altLang="en-US" sz="2000" dirty="0"/>
              <a:t>대 연령층도 </a:t>
            </a:r>
            <a:r>
              <a:rPr lang="en-US" altLang="ko-KR" sz="2000" dirty="0"/>
              <a:t>54%</a:t>
            </a:r>
            <a:r>
              <a:rPr lang="ko-KR" altLang="en-US" sz="2000" dirty="0"/>
              <a:t>의 이용률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>
                <a:solidFill>
                  <a:srgbClr val="0000FF"/>
                </a:solidFill>
              </a:rPr>
              <a:t>OTT</a:t>
            </a:r>
            <a:r>
              <a:rPr lang="ko-KR" altLang="en-US" sz="2000" dirty="0">
                <a:solidFill>
                  <a:srgbClr val="0000FF"/>
                </a:solidFill>
              </a:rPr>
              <a:t>크리스천 </a:t>
            </a:r>
            <a:endParaRPr lang="en-US" altLang="ko-KR" sz="2000" dirty="0">
              <a:solidFill>
                <a:srgbClr val="0000FF"/>
              </a:solidFill>
            </a:endParaRPr>
          </a:p>
          <a:p>
            <a:r>
              <a:rPr lang="en-US" altLang="ko-KR" sz="2000" dirty="0"/>
              <a:t>- </a:t>
            </a:r>
            <a:r>
              <a:rPr lang="ko-KR" altLang="en-US" sz="2000" dirty="0"/>
              <a:t>언제 어디서나 맞춤형 신앙 콘텐츠 </a:t>
            </a:r>
            <a:r>
              <a:rPr lang="ko-KR" altLang="en-US" sz="2000" dirty="0" err="1"/>
              <a:t>큐레이션을</a:t>
            </a:r>
            <a:r>
              <a:rPr lang="ko-KR" altLang="en-US" sz="2000" dirty="0"/>
              <a:t> 통해 개성에 맞춘 신앙 성장을 </a:t>
            </a:r>
            <a:endParaRPr lang="en-US" altLang="ko-KR" sz="2000" dirty="0"/>
          </a:p>
          <a:p>
            <a:r>
              <a:rPr lang="en-US" altLang="ko-KR" sz="2000" dirty="0"/>
              <a:t>  </a:t>
            </a:r>
            <a:r>
              <a:rPr lang="ko-KR" altLang="en-US" sz="2000" dirty="0"/>
              <a:t>추구하는 이들을 지칭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>
                <a:solidFill>
                  <a:srgbClr val="0000FF"/>
                </a:solidFill>
              </a:rPr>
              <a:t>대표적인 기독교 </a:t>
            </a:r>
            <a:r>
              <a:rPr lang="en-US" altLang="ko-KR" sz="2000" dirty="0">
                <a:solidFill>
                  <a:srgbClr val="0000FF"/>
                </a:solidFill>
              </a:rPr>
              <a:t>OTT </a:t>
            </a:r>
            <a:r>
              <a:rPr lang="ko-KR" altLang="en-US" sz="2000" dirty="0">
                <a:solidFill>
                  <a:srgbClr val="0000FF"/>
                </a:solidFill>
              </a:rPr>
              <a:t>플랫폼</a:t>
            </a:r>
            <a:endParaRPr lang="en-US" altLang="ko-KR" sz="2000" dirty="0">
              <a:solidFill>
                <a:srgbClr val="0000FF"/>
              </a:solidFill>
            </a:endParaRPr>
          </a:p>
          <a:p>
            <a:r>
              <a:rPr lang="en-US" altLang="ko-KR" sz="2000" dirty="0"/>
              <a:t>- </a:t>
            </a:r>
            <a:r>
              <a:rPr lang="ko-KR" altLang="en-US" sz="2000" dirty="0" err="1"/>
              <a:t>롸잇나우</a:t>
            </a:r>
            <a:r>
              <a:rPr lang="ko-KR" altLang="en-US" sz="2000" dirty="0"/>
              <a:t> 미디어 </a:t>
            </a:r>
            <a:r>
              <a:rPr lang="en-US" altLang="ko-KR" sz="2000" dirty="0"/>
              <a:t>: 25,000</a:t>
            </a:r>
            <a:r>
              <a:rPr lang="ko-KR" altLang="en-US" sz="2000" dirty="0"/>
              <a:t>개 이상의 검증된 신앙 콘텐츠 제공</a:t>
            </a:r>
            <a:endParaRPr lang="en-US" altLang="ko-KR" sz="2000" dirty="0"/>
          </a:p>
          <a:p>
            <a:r>
              <a:rPr lang="en-US" altLang="ko-KR" sz="2000" dirty="0"/>
              <a:t>                           </a:t>
            </a:r>
            <a:r>
              <a:rPr lang="ko-KR" altLang="en-US" sz="2000" dirty="0"/>
              <a:t>현재 전 세계 </a:t>
            </a:r>
            <a:r>
              <a:rPr lang="en-US" altLang="ko-KR" sz="2000" dirty="0"/>
              <a:t>25000</a:t>
            </a:r>
            <a:r>
              <a:rPr lang="ko-KR" altLang="en-US" sz="2000" dirty="0"/>
              <a:t>여 개 교회 가입</a:t>
            </a:r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/>
              <a:t>퐁당</a:t>
            </a:r>
            <a:r>
              <a:rPr lang="en-US" altLang="ko-KR" sz="2000" dirty="0"/>
              <a:t>(CGN)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국내 </a:t>
            </a:r>
            <a:r>
              <a:rPr lang="ko-KR" altLang="en-US" sz="2000" dirty="0" smtClean="0"/>
              <a:t>최초의 </a:t>
            </a:r>
            <a:r>
              <a:rPr lang="en-US" altLang="ko-KR" sz="2000" dirty="0"/>
              <a:t>OTT</a:t>
            </a:r>
            <a:r>
              <a:rPr lang="ko-KR" altLang="en-US" sz="2000" dirty="0"/>
              <a:t>플랫폼</a:t>
            </a:r>
            <a:endParaRPr lang="en-US" altLang="ko-KR" sz="2000" dirty="0"/>
          </a:p>
          <a:p>
            <a:r>
              <a:rPr lang="en-US" altLang="ko-KR" sz="2000" dirty="0"/>
              <a:t>                  - </a:t>
            </a:r>
            <a:r>
              <a:rPr lang="ko-KR" altLang="en-US" sz="2000" dirty="0"/>
              <a:t>알고리즘 기반의 추천 시스템을 통해 각 사용자의 행동 패턴과 </a:t>
            </a:r>
            <a:endParaRPr lang="en-US" altLang="ko-KR" sz="2000" dirty="0"/>
          </a:p>
          <a:p>
            <a:r>
              <a:rPr lang="en-US" altLang="ko-KR" sz="2000" dirty="0"/>
              <a:t>                    </a:t>
            </a:r>
            <a:r>
              <a:rPr lang="ko-KR" altLang="en-US" sz="2000" dirty="0"/>
              <a:t>선호도를 분석</a:t>
            </a:r>
            <a:r>
              <a:rPr lang="en-US" altLang="ko-KR" sz="2000" dirty="0"/>
              <a:t>, </a:t>
            </a:r>
            <a:r>
              <a:rPr lang="ko-KR" altLang="en-US" sz="2000" dirty="0"/>
              <a:t>맞춤형 콘텐츠를 제공</a:t>
            </a:r>
            <a:endParaRPr lang="en-US" altLang="ko-KR" sz="2000" dirty="0"/>
          </a:p>
          <a:p>
            <a:r>
              <a:rPr lang="ko-KR" altLang="en-US" dirty="0">
                <a:solidFill>
                  <a:srgbClr val="0000FF"/>
                </a:solidFill>
              </a:rPr>
              <a:t>‘</a:t>
            </a:r>
            <a:r>
              <a:rPr lang="ko-KR" altLang="en-US" dirty="0" err="1">
                <a:solidFill>
                  <a:srgbClr val="0000FF"/>
                </a:solidFill>
              </a:rPr>
              <a:t>텔레파티</a:t>
            </a:r>
            <a:r>
              <a:rPr lang="ko-KR" altLang="en-US" dirty="0">
                <a:solidFill>
                  <a:srgbClr val="0000FF"/>
                </a:solidFill>
              </a:rPr>
              <a:t>’</a:t>
            </a:r>
            <a:r>
              <a:rPr lang="en-US" altLang="ko-KR" dirty="0">
                <a:solidFill>
                  <a:srgbClr val="0000FF"/>
                </a:solidFill>
              </a:rPr>
              <a:t>(Tele-party) </a:t>
            </a:r>
            <a:r>
              <a:rPr lang="ko-KR" altLang="en-US" dirty="0">
                <a:solidFill>
                  <a:srgbClr val="0000FF"/>
                </a:solidFill>
              </a:rPr>
              <a:t>문화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dirty="0"/>
              <a:t>OTT</a:t>
            </a:r>
            <a:r>
              <a:rPr lang="ko-KR" altLang="en-US" dirty="0"/>
              <a:t>플랫폼에서 여러 사람이 동시에 콘텐츠를 함께 시청</a:t>
            </a:r>
            <a:r>
              <a:rPr lang="en-US" altLang="ko-KR" dirty="0"/>
              <a:t>. </a:t>
            </a:r>
            <a:r>
              <a:rPr lang="ko-KR" altLang="en-US" dirty="0"/>
              <a:t>비대면 환경에서 공동체 감각을 유지 </a:t>
            </a:r>
            <a:endParaRPr lang="en-US" altLang="ko-KR" dirty="0"/>
          </a:p>
          <a:p>
            <a:r>
              <a:rPr lang="ko-KR" altLang="en-US" dirty="0"/>
              <a:t>   예</a:t>
            </a:r>
            <a:r>
              <a:rPr lang="en-US" altLang="ko-KR" dirty="0"/>
              <a:t>) </a:t>
            </a:r>
            <a:r>
              <a:rPr lang="ko-KR" altLang="en-US" dirty="0"/>
              <a:t>서울의 한 개척교회</a:t>
            </a:r>
            <a:endParaRPr lang="en-US" altLang="ko-KR" dirty="0"/>
          </a:p>
          <a:p>
            <a:r>
              <a:rPr lang="en-US" altLang="ko-KR" dirty="0"/>
              <a:t>        - </a:t>
            </a:r>
            <a:r>
              <a:rPr lang="ko-KR" altLang="en-US" dirty="0"/>
              <a:t>매일 아침 유튜브 실시간 </a:t>
            </a:r>
            <a:r>
              <a:rPr lang="en-US" altLang="ko-KR" dirty="0"/>
              <a:t>‘</a:t>
            </a:r>
            <a:r>
              <a:rPr lang="ko-KR" altLang="en-US" dirty="0" err="1"/>
              <a:t>아침기도회</a:t>
            </a:r>
            <a:r>
              <a:rPr lang="en-US" altLang="ko-KR" dirty="0"/>
              <a:t>’ </a:t>
            </a:r>
            <a:r>
              <a:rPr lang="ko-KR" altLang="en-US" dirty="0"/>
              <a:t>실시</a:t>
            </a:r>
            <a:endParaRPr lang="en-US" altLang="ko-KR" dirty="0"/>
          </a:p>
          <a:p>
            <a:r>
              <a:rPr lang="en-US" altLang="ko-KR" dirty="0"/>
              <a:t>          : </a:t>
            </a:r>
            <a:r>
              <a:rPr lang="ko-KR" altLang="en-US" dirty="0"/>
              <a:t>실시간 채팅 통해 목회자와 소통</a:t>
            </a:r>
            <a:r>
              <a:rPr lang="en-US" altLang="ko-KR" dirty="0"/>
              <a:t>, </a:t>
            </a:r>
            <a:r>
              <a:rPr lang="ko-KR" altLang="en-US" dirty="0"/>
              <a:t>빠른 답변</a:t>
            </a:r>
            <a:r>
              <a:rPr lang="en-US" altLang="ko-KR" dirty="0"/>
              <a:t>, </a:t>
            </a:r>
            <a:r>
              <a:rPr lang="ko-KR" altLang="en-US" dirty="0"/>
              <a:t>새신자까지도 </a:t>
            </a:r>
            <a:r>
              <a:rPr lang="ko-KR" altLang="en-US" dirty="0" err="1"/>
              <a:t>공동체일원</a:t>
            </a:r>
            <a:r>
              <a:rPr lang="ko-KR" altLang="en-US" dirty="0"/>
              <a:t> 효과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7599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9369" y="1316319"/>
            <a:ext cx="1058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목회자가 </a:t>
            </a:r>
            <a:r>
              <a:rPr lang="ko-KR" altLang="en-US" dirty="0" err="1">
                <a:solidFill>
                  <a:prstClr val="black"/>
                </a:solidFill>
              </a:rPr>
              <a:t>설교문</a:t>
            </a:r>
            <a:r>
              <a:rPr lang="ko-KR" altLang="en-US" dirty="0">
                <a:solidFill>
                  <a:prstClr val="black"/>
                </a:solidFill>
              </a:rPr>
              <a:t> 작성 시 </a:t>
            </a:r>
            <a:r>
              <a:rPr lang="ko-KR" altLang="en-US" dirty="0" err="1">
                <a:solidFill>
                  <a:prstClr val="black"/>
                </a:solidFill>
              </a:rPr>
              <a:t>챗</a:t>
            </a:r>
            <a:r>
              <a:rPr lang="en-US" altLang="ko-KR" dirty="0">
                <a:solidFill>
                  <a:prstClr val="black"/>
                </a:solidFill>
              </a:rPr>
              <a:t>GPT </a:t>
            </a:r>
            <a:r>
              <a:rPr lang="ko-KR" altLang="en-US" dirty="0">
                <a:solidFill>
                  <a:prstClr val="black"/>
                </a:solidFill>
              </a:rPr>
              <a:t>사용에 대한 의견 </a:t>
            </a:r>
            <a:endParaRPr lang="en-US" altLang="ko-KR" dirty="0">
              <a:solidFill>
                <a:prstClr val="black"/>
              </a:solidFill>
            </a:endParaRPr>
          </a:p>
          <a:p>
            <a:r>
              <a:rPr lang="en-US" altLang="ko-KR" dirty="0">
                <a:solidFill>
                  <a:prstClr val="black"/>
                </a:solidFill>
              </a:rPr>
              <a:t>        </a:t>
            </a:r>
            <a:r>
              <a:rPr lang="en-US" altLang="ko-KR" dirty="0"/>
              <a:t>(Base=</a:t>
            </a:r>
            <a:r>
              <a:rPr lang="ko-KR" altLang="en-US" dirty="0"/>
              <a:t>교회 출석자 </a:t>
            </a:r>
            <a:r>
              <a:rPr lang="en-US" altLang="ko-KR" dirty="0"/>
              <a:t>&amp; </a:t>
            </a:r>
            <a:r>
              <a:rPr lang="ko-KR" altLang="en-US" dirty="0" err="1"/>
              <a:t>챗</a:t>
            </a:r>
            <a:r>
              <a:rPr lang="en-US" altLang="ko-KR" dirty="0"/>
              <a:t>GPT </a:t>
            </a:r>
            <a:r>
              <a:rPr lang="ko-KR" altLang="en-US" dirty="0"/>
              <a:t>인지자</a:t>
            </a:r>
            <a:r>
              <a:rPr lang="en-US" altLang="ko-KR" dirty="0"/>
              <a:t>, N=912, 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006447" y="471340"/>
            <a:ext cx="1015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prstClr val="black"/>
                </a:solidFill>
              </a:rPr>
              <a:t>챗</a:t>
            </a:r>
            <a:r>
              <a:rPr lang="en-US" altLang="ko-KR" sz="3200" b="1" dirty="0">
                <a:solidFill>
                  <a:prstClr val="black"/>
                </a:solidFill>
              </a:rPr>
              <a:t>GPT</a:t>
            </a:r>
            <a:r>
              <a:rPr lang="ko-KR" altLang="en-US" sz="3200" b="1" dirty="0">
                <a:solidFill>
                  <a:prstClr val="black"/>
                </a:solidFill>
              </a:rPr>
              <a:t>를 사용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</a:rPr>
              <a:t>설교문</a:t>
            </a:r>
            <a:r>
              <a:rPr lang="ko-KR" altLang="en-US" sz="3200" b="1" dirty="0">
                <a:solidFill>
                  <a:prstClr val="black"/>
                </a:solidFill>
              </a:rPr>
              <a:t> 작성에 대해서는 부정적 반응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개체 2">
            <a:extLst>
              <a:ext uri="{FF2B5EF4-FFF2-40B4-BE49-F238E27FC236}">
                <a16:creationId xmlns:a16="http://schemas.microsoft.com/office/drawing/2014/main" id="{238CBC3C-22E7-4A80-BA84-06A9A10E8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853929"/>
              </p:ext>
            </p:extLst>
          </p:nvPr>
        </p:nvGraphicFramePr>
        <p:xfrm>
          <a:off x="895349" y="2341730"/>
          <a:ext cx="9505951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oup 94">
            <a:extLst>
              <a:ext uri="{FF2B5EF4-FFF2-40B4-BE49-F238E27FC236}">
                <a16:creationId xmlns:a16="http://schemas.microsoft.com/office/drawing/2014/main" id="{451CCA50-FB87-4B30-B9D6-7679C9CB1E38}"/>
              </a:ext>
            </a:extLst>
          </p:cNvPr>
          <p:cNvGraphicFramePr>
            <a:graphicFrameLocks noGrp="1"/>
          </p:cNvGraphicFramePr>
          <p:nvPr/>
        </p:nvGraphicFramePr>
        <p:xfrm>
          <a:off x="1073824" y="5684909"/>
          <a:ext cx="9136975" cy="426358"/>
        </p:xfrm>
        <a:graphic>
          <a:graphicData uri="http://schemas.openxmlformats.org/drawingml/2006/table">
            <a:tbl>
              <a:tblPr/>
              <a:tblGrid>
                <a:gridCol w="182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395">
                  <a:extLst>
                    <a:ext uri="{9D8B030D-6E8A-4147-A177-3AD203B41FA5}">
                      <a16:colId xmlns:a16="http://schemas.microsoft.com/office/drawing/2014/main" val="4102463121"/>
                    </a:ext>
                  </a:extLst>
                </a:gridCol>
                <a:gridCol w="1827395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1827395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1827395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적절하다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적절하다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부적절하다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부적절하다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F5FE20E3-8F31-4784-88FD-5F55729ECF16}"/>
              </a:ext>
            </a:extLst>
          </p:cNvPr>
          <p:cNvSpPr/>
          <p:nvPr/>
        </p:nvSpPr>
        <p:spPr>
          <a:xfrm>
            <a:off x="1990725" y="2419350"/>
            <a:ext cx="1857374" cy="268922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8102653 h 19372192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6124821 h 19372192"/>
              <a:gd name="connsiteX0" fmla="*/ 0 w 1499445"/>
              <a:gd name="connsiteY0" fmla="*/ 7242016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499445"/>
              <a:gd name="connsiteY0" fmla="*/ 6779914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524677"/>
              <a:gd name="connsiteY0" fmla="*/ 26192310 h 26192310"/>
              <a:gd name="connsiteX1" fmla="*/ 28672 w 1524677"/>
              <a:gd name="connsiteY1" fmla="*/ 0 h 26192310"/>
              <a:gd name="connsiteX2" fmla="*/ 1524097 w 1524677"/>
              <a:gd name="connsiteY2" fmla="*/ 0 h 26192310"/>
              <a:gd name="connsiteX3" fmla="*/ 1521077 w 1524677"/>
              <a:gd name="connsiteY3" fmla="*/ 16124821 h 26192310"/>
              <a:gd name="connsiteX0" fmla="*/ 14239 w 1496863"/>
              <a:gd name="connsiteY0" fmla="*/ 26348862 h 26348862"/>
              <a:gd name="connsiteX1" fmla="*/ 858 w 1496863"/>
              <a:gd name="connsiteY1" fmla="*/ 0 h 26348862"/>
              <a:gd name="connsiteX2" fmla="*/ 1496283 w 1496863"/>
              <a:gd name="connsiteY2" fmla="*/ 0 h 26348862"/>
              <a:gd name="connsiteX3" fmla="*/ 1493263 w 1496863"/>
              <a:gd name="connsiteY3" fmla="*/ 16124821 h 26348862"/>
              <a:gd name="connsiteX0" fmla="*/ 0 w 1499445"/>
              <a:gd name="connsiteY0" fmla="*/ 26035759 h 26035759"/>
              <a:gd name="connsiteX1" fmla="*/ 3440 w 1499445"/>
              <a:gd name="connsiteY1" fmla="*/ 0 h 26035759"/>
              <a:gd name="connsiteX2" fmla="*/ 1498865 w 1499445"/>
              <a:gd name="connsiteY2" fmla="*/ 0 h 26035759"/>
              <a:gd name="connsiteX3" fmla="*/ 1495845 w 1499445"/>
              <a:gd name="connsiteY3" fmla="*/ 16124821 h 26035759"/>
              <a:gd name="connsiteX0" fmla="*/ 0 w 1507856"/>
              <a:gd name="connsiteY0" fmla="*/ 14294395 h 16124823"/>
              <a:gd name="connsiteX1" fmla="*/ 11851 w 1507856"/>
              <a:gd name="connsiteY1" fmla="*/ 0 h 16124823"/>
              <a:gd name="connsiteX2" fmla="*/ 1507276 w 1507856"/>
              <a:gd name="connsiteY2" fmla="*/ 0 h 16124823"/>
              <a:gd name="connsiteX3" fmla="*/ 1504256 w 1507856"/>
              <a:gd name="connsiteY3" fmla="*/ 16124821 h 16124823"/>
              <a:gd name="connsiteX0" fmla="*/ 0 w 1507856"/>
              <a:gd name="connsiteY0" fmla="*/ 14294395 h 15028962"/>
              <a:gd name="connsiteX1" fmla="*/ 11851 w 1507856"/>
              <a:gd name="connsiteY1" fmla="*/ 0 h 15028962"/>
              <a:gd name="connsiteX2" fmla="*/ 1507276 w 1507856"/>
              <a:gd name="connsiteY2" fmla="*/ 0 h 15028962"/>
              <a:gd name="connsiteX3" fmla="*/ 1504256 w 1507856"/>
              <a:gd name="connsiteY3" fmla="*/ 15028962 h 15028962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5028962 h 30888855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5028962 h 30888855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3827570 h 30888855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6407233 h 30888855"/>
              <a:gd name="connsiteX0" fmla="*/ 0 w 1516267"/>
              <a:gd name="connsiteY0" fmla="*/ 62793917 h 62793917"/>
              <a:gd name="connsiteX1" fmla="*/ 20262 w 1516267"/>
              <a:gd name="connsiteY1" fmla="*/ 0 h 62793917"/>
              <a:gd name="connsiteX2" fmla="*/ 1515687 w 1516267"/>
              <a:gd name="connsiteY2" fmla="*/ 0 h 62793917"/>
              <a:gd name="connsiteX3" fmla="*/ 1512667 w 1516267"/>
              <a:gd name="connsiteY3" fmla="*/ 16407233 h 62793917"/>
              <a:gd name="connsiteX0" fmla="*/ 0 w 1507296"/>
              <a:gd name="connsiteY0" fmla="*/ 64021035 h 64021035"/>
              <a:gd name="connsiteX1" fmla="*/ 11291 w 1507296"/>
              <a:gd name="connsiteY1" fmla="*/ 0 h 64021035"/>
              <a:gd name="connsiteX2" fmla="*/ 1506716 w 1507296"/>
              <a:gd name="connsiteY2" fmla="*/ 0 h 64021035"/>
              <a:gd name="connsiteX3" fmla="*/ 1503696 w 1507296"/>
              <a:gd name="connsiteY3" fmla="*/ 16407233 h 64021035"/>
              <a:gd name="connsiteX0" fmla="*/ 0 w 1507296"/>
              <a:gd name="connsiteY0" fmla="*/ 64021035 h 64021035"/>
              <a:gd name="connsiteX1" fmla="*/ 11291 w 1507296"/>
              <a:gd name="connsiteY1" fmla="*/ 0 h 64021035"/>
              <a:gd name="connsiteX2" fmla="*/ 1506716 w 1507296"/>
              <a:gd name="connsiteY2" fmla="*/ 0 h 64021035"/>
              <a:gd name="connsiteX3" fmla="*/ 1503696 w 1507296"/>
              <a:gd name="connsiteY3" fmla="*/ 16407233 h 64021035"/>
              <a:gd name="connsiteX0" fmla="*/ 0 w 1507296"/>
              <a:gd name="connsiteY0" fmla="*/ 64021035 h 64021035"/>
              <a:gd name="connsiteX1" fmla="*/ 11291 w 1507296"/>
              <a:gd name="connsiteY1" fmla="*/ 0 h 64021035"/>
              <a:gd name="connsiteX2" fmla="*/ 1506716 w 1507296"/>
              <a:gd name="connsiteY2" fmla="*/ 0 h 64021035"/>
              <a:gd name="connsiteX3" fmla="*/ 1503696 w 1507296"/>
              <a:gd name="connsiteY3" fmla="*/ 39869007 h 6402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296" h="64021035">
                <a:moveTo>
                  <a:pt x="0" y="64021035"/>
                </a:moveTo>
                <a:cubicBezTo>
                  <a:pt x="5697" y="62809304"/>
                  <a:pt x="5594" y="1211731"/>
                  <a:pt x="11291" y="0"/>
                </a:cubicBezTo>
                <a:lnTo>
                  <a:pt x="1506716" y="0"/>
                </a:lnTo>
                <a:cubicBezTo>
                  <a:pt x="1509564" y="686966"/>
                  <a:pt x="1500848" y="39182041"/>
                  <a:pt x="1503696" y="39869007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14" name="모서리가 둥근 직사각형 26">
            <a:extLst>
              <a:ext uri="{FF2B5EF4-FFF2-40B4-BE49-F238E27FC236}">
                <a16:creationId xmlns:a16="http://schemas.microsoft.com/office/drawing/2014/main" id="{D5F0D2E5-24C8-40BB-8465-87C96E8964D3}"/>
              </a:ext>
            </a:extLst>
          </p:cNvPr>
          <p:cNvSpPr/>
          <p:nvPr/>
        </p:nvSpPr>
        <p:spPr>
          <a:xfrm>
            <a:off x="2354441" y="2099351"/>
            <a:ext cx="1129941" cy="639998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적절하다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24</a:t>
            </a: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5770D10C-2B5F-45AD-9D1C-ADE61A318235}"/>
              </a:ext>
            </a:extLst>
          </p:cNvPr>
          <p:cNvSpPr/>
          <p:nvPr/>
        </p:nvSpPr>
        <p:spPr>
          <a:xfrm>
            <a:off x="5628640" y="2419351"/>
            <a:ext cx="1857373" cy="1215380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03969"/>
              <a:gd name="connsiteY0" fmla="*/ 15141397 h 15141397"/>
              <a:gd name="connsiteX1" fmla="*/ 8544 w 1503969"/>
              <a:gd name="connsiteY1" fmla="*/ 0 h 15141397"/>
              <a:gd name="connsiteX2" fmla="*/ 1503969 w 1503969"/>
              <a:gd name="connsiteY2" fmla="*/ 0 h 15141397"/>
              <a:gd name="connsiteX3" fmla="*/ 1500144 w 1503969"/>
              <a:gd name="connsiteY3" fmla="*/ 10473937 h 15141397"/>
              <a:gd name="connsiteX0" fmla="*/ 0 w 1515063"/>
              <a:gd name="connsiteY0" fmla="*/ 15141397 h 32485119"/>
              <a:gd name="connsiteX1" fmla="*/ 8544 w 1515063"/>
              <a:gd name="connsiteY1" fmla="*/ 0 h 32485119"/>
              <a:gd name="connsiteX2" fmla="*/ 1503969 w 1515063"/>
              <a:gd name="connsiteY2" fmla="*/ 0 h 32485119"/>
              <a:gd name="connsiteX3" fmla="*/ 1515063 w 1515063"/>
              <a:gd name="connsiteY3" fmla="*/ 32485119 h 3248511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14112"/>
              <a:gd name="connsiteY0" fmla="*/ 15968401 h 21801749"/>
              <a:gd name="connsiteX1" fmla="*/ 7593 w 1514112"/>
              <a:gd name="connsiteY1" fmla="*/ 0 h 21801749"/>
              <a:gd name="connsiteX2" fmla="*/ 1503018 w 1514112"/>
              <a:gd name="connsiteY2" fmla="*/ 0 h 21801749"/>
              <a:gd name="connsiteX3" fmla="*/ 1514112 w 1514112"/>
              <a:gd name="connsiteY3" fmla="*/ 21801749 h 21801749"/>
              <a:gd name="connsiteX0" fmla="*/ 1557 w 1507258"/>
              <a:gd name="connsiteY0" fmla="*/ 16539983 h 21801749"/>
              <a:gd name="connsiteX1" fmla="*/ 739 w 1507258"/>
              <a:gd name="connsiteY1" fmla="*/ 0 h 21801749"/>
              <a:gd name="connsiteX2" fmla="*/ 1496164 w 1507258"/>
              <a:gd name="connsiteY2" fmla="*/ 0 h 21801749"/>
              <a:gd name="connsiteX3" fmla="*/ 1507258 w 1507258"/>
              <a:gd name="connsiteY3" fmla="*/ 21801749 h 21801749"/>
              <a:gd name="connsiteX0" fmla="*/ 1557 w 1507258"/>
              <a:gd name="connsiteY0" fmla="*/ 16703292 h 21801749"/>
              <a:gd name="connsiteX1" fmla="*/ 739 w 1507258"/>
              <a:gd name="connsiteY1" fmla="*/ 0 h 21801749"/>
              <a:gd name="connsiteX2" fmla="*/ 1496164 w 1507258"/>
              <a:gd name="connsiteY2" fmla="*/ 0 h 21801749"/>
              <a:gd name="connsiteX3" fmla="*/ 1507258 w 1507258"/>
              <a:gd name="connsiteY3" fmla="*/ 21801749 h 21801749"/>
              <a:gd name="connsiteX0" fmla="*/ 0 w 1522522"/>
              <a:gd name="connsiteY0" fmla="*/ 16621638 h 21801749"/>
              <a:gd name="connsiteX1" fmla="*/ 16003 w 1522522"/>
              <a:gd name="connsiteY1" fmla="*/ 0 h 21801749"/>
              <a:gd name="connsiteX2" fmla="*/ 1511428 w 1522522"/>
              <a:gd name="connsiteY2" fmla="*/ 0 h 21801749"/>
              <a:gd name="connsiteX3" fmla="*/ 1522522 w 1522522"/>
              <a:gd name="connsiteY3" fmla="*/ 21801749 h 21801749"/>
              <a:gd name="connsiteX0" fmla="*/ 9593 w 1506883"/>
              <a:gd name="connsiteY0" fmla="*/ 16703292 h 21801749"/>
              <a:gd name="connsiteX1" fmla="*/ 364 w 1506883"/>
              <a:gd name="connsiteY1" fmla="*/ 0 h 21801749"/>
              <a:gd name="connsiteX2" fmla="*/ 1495789 w 1506883"/>
              <a:gd name="connsiteY2" fmla="*/ 0 h 21801749"/>
              <a:gd name="connsiteX3" fmla="*/ 1506883 w 1506883"/>
              <a:gd name="connsiteY3" fmla="*/ 21801749 h 21801749"/>
              <a:gd name="connsiteX0" fmla="*/ 1556 w 1507257"/>
              <a:gd name="connsiteY0" fmla="*/ 16703292 h 21801749"/>
              <a:gd name="connsiteX1" fmla="*/ 738 w 1507257"/>
              <a:gd name="connsiteY1" fmla="*/ 0 h 21801749"/>
              <a:gd name="connsiteX2" fmla="*/ 1496163 w 1507257"/>
              <a:gd name="connsiteY2" fmla="*/ 0 h 21801749"/>
              <a:gd name="connsiteX3" fmla="*/ 1507257 w 1507257"/>
              <a:gd name="connsiteY3" fmla="*/ 21801749 h 21801749"/>
              <a:gd name="connsiteX0" fmla="*/ 1556 w 1507257"/>
              <a:gd name="connsiteY0" fmla="*/ 20173471 h 21801749"/>
              <a:gd name="connsiteX1" fmla="*/ 738 w 1507257"/>
              <a:gd name="connsiteY1" fmla="*/ 0 h 21801749"/>
              <a:gd name="connsiteX2" fmla="*/ 1496163 w 1507257"/>
              <a:gd name="connsiteY2" fmla="*/ 0 h 21801749"/>
              <a:gd name="connsiteX3" fmla="*/ 1507257 w 1507257"/>
              <a:gd name="connsiteY3" fmla="*/ 21801749 h 21801749"/>
              <a:gd name="connsiteX0" fmla="*/ 1556 w 1507257"/>
              <a:gd name="connsiteY0" fmla="*/ 20098032 h 21801749"/>
              <a:gd name="connsiteX1" fmla="*/ 738 w 1507257"/>
              <a:gd name="connsiteY1" fmla="*/ 0 h 21801749"/>
              <a:gd name="connsiteX2" fmla="*/ 1496163 w 1507257"/>
              <a:gd name="connsiteY2" fmla="*/ 0 h 21801749"/>
              <a:gd name="connsiteX3" fmla="*/ 1507257 w 1507257"/>
              <a:gd name="connsiteY3" fmla="*/ 21801749 h 21801749"/>
              <a:gd name="connsiteX0" fmla="*/ 0 w 1522522"/>
              <a:gd name="connsiteY0" fmla="*/ 20324348 h 21801749"/>
              <a:gd name="connsiteX1" fmla="*/ 16003 w 1522522"/>
              <a:gd name="connsiteY1" fmla="*/ 0 h 21801749"/>
              <a:gd name="connsiteX2" fmla="*/ 1511428 w 1522522"/>
              <a:gd name="connsiteY2" fmla="*/ 0 h 21801749"/>
              <a:gd name="connsiteX3" fmla="*/ 1522522 w 1522522"/>
              <a:gd name="connsiteY3" fmla="*/ 21801749 h 21801749"/>
              <a:gd name="connsiteX0" fmla="*/ 9593 w 1506883"/>
              <a:gd name="connsiteY0" fmla="*/ 20324348 h 21801749"/>
              <a:gd name="connsiteX1" fmla="*/ 364 w 1506883"/>
              <a:gd name="connsiteY1" fmla="*/ 0 h 21801749"/>
              <a:gd name="connsiteX2" fmla="*/ 1495789 w 1506883"/>
              <a:gd name="connsiteY2" fmla="*/ 0 h 21801749"/>
              <a:gd name="connsiteX3" fmla="*/ 1506883 w 1506883"/>
              <a:gd name="connsiteY3" fmla="*/ 21801749 h 21801749"/>
              <a:gd name="connsiteX0" fmla="*/ 17882 w 1506761"/>
              <a:gd name="connsiteY0" fmla="*/ 17172291 h 21801749"/>
              <a:gd name="connsiteX1" fmla="*/ 242 w 1506761"/>
              <a:gd name="connsiteY1" fmla="*/ 0 h 21801749"/>
              <a:gd name="connsiteX2" fmla="*/ 1495667 w 1506761"/>
              <a:gd name="connsiteY2" fmla="*/ 0 h 21801749"/>
              <a:gd name="connsiteX3" fmla="*/ 1506761 w 1506761"/>
              <a:gd name="connsiteY3" fmla="*/ 21801749 h 21801749"/>
              <a:gd name="connsiteX0" fmla="*/ 9592 w 1506882"/>
              <a:gd name="connsiteY0" fmla="*/ 17347405 h 21801749"/>
              <a:gd name="connsiteX1" fmla="*/ 363 w 1506882"/>
              <a:gd name="connsiteY1" fmla="*/ 0 h 21801749"/>
              <a:gd name="connsiteX2" fmla="*/ 1495788 w 1506882"/>
              <a:gd name="connsiteY2" fmla="*/ 0 h 21801749"/>
              <a:gd name="connsiteX3" fmla="*/ 1506882 w 1506882"/>
              <a:gd name="connsiteY3" fmla="*/ 21801749 h 21801749"/>
              <a:gd name="connsiteX0" fmla="*/ 1051 w 1507312"/>
              <a:gd name="connsiteY0" fmla="*/ 16057284 h 21801749"/>
              <a:gd name="connsiteX1" fmla="*/ 793 w 1507312"/>
              <a:gd name="connsiteY1" fmla="*/ 0 h 21801749"/>
              <a:gd name="connsiteX2" fmla="*/ 1496218 w 1507312"/>
              <a:gd name="connsiteY2" fmla="*/ 0 h 21801749"/>
              <a:gd name="connsiteX3" fmla="*/ 1507312 w 1507312"/>
              <a:gd name="connsiteY3" fmla="*/ 21801749 h 21801749"/>
              <a:gd name="connsiteX0" fmla="*/ 1051 w 1507312"/>
              <a:gd name="connsiteY0" fmla="*/ 15561085 h 21801749"/>
              <a:gd name="connsiteX1" fmla="*/ 793 w 1507312"/>
              <a:gd name="connsiteY1" fmla="*/ 0 h 21801749"/>
              <a:gd name="connsiteX2" fmla="*/ 1496218 w 1507312"/>
              <a:gd name="connsiteY2" fmla="*/ 0 h 21801749"/>
              <a:gd name="connsiteX3" fmla="*/ 1507312 w 1507312"/>
              <a:gd name="connsiteY3" fmla="*/ 21801749 h 21801749"/>
              <a:gd name="connsiteX0" fmla="*/ 9593 w 1506883"/>
              <a:gd name="connsiteY0" fmla="*/ 17386977 h 21801749"/>
              <a:gd name="connsiteX1" fmla="*/ 364 w 1506883"/>
              <a:gd name="connsiteY1" fmla="*/ 0 h 21801749"/>
              <a:gd name="connsiteX2" fmla="*/ 1495789 w 1506883"/>
              <a:gd name="connsiteY2" fmla="*/ 0 h 21801749"/>
              <a:gd name="connsiteX3" fmla="*/ 1506883 w 1506883"/>
              <a:gd name="connsiteY3" fmla="*/ 21801749 h 21801749"/>
              <a:gd name="connsiteX0" fmla="*/ 0 w 1515233"/>
              <a:gd name="connsiteY0" fmla="*/ 17386977 h 21801749"/>
              <a:gd name="connsiteX1" fmla="*/ 8714 w 1515233"/>
              <a:gd name="connsiteY1" fmla="*/ 0 h 21801749"/>
              <a:gd name="connsiteX2" fmla="*/ 1504139 w 1515233"/>
              <a:gd name="connsiteY2" fmla="*/ 0 h 21801749"/>
              <a:gd name="connsiteX3" fmla="*/ 1515233 w 1515233"/>
              <a:gd name="connsiteY3" fmla="*/ 21801749 h 21801749"/>
              <a:gd name="connsiteX0" fmla="*/ 0 w 1524204"/>
              <a:gd name="connsiteY0" fmla="*/ 32772106 h 32772106"/>
              <a:gd name="connsiteX1" fmla="*/ 17685 w 1524204"/>
              <a:gd name="connsiteY1" fmla="*/ 0 h 32772106"/>
              <a:gd name="connsiteX2" fmla="*/ 1513110 w 1524204"/>
              <a:gd name="connsiteY2" fmla="*/ 0 h 32772106"/>
              <a:gd name="connsiteX3" fmla="*/ 1524204 w 1524204"/>
              <a:gd name="connsiteY3" fmla="*/ 21801749 h 32772106"/>
              <a:gd name="connsiteX0" fmla="*/ 1052 w 1507313"/>
              <a:gd name="connsiteY0" fmla="*/ 33659710 h 33659710"/>
              <a:gd name="connsiteX1" fmla="*/ 794 w 1507313"/>
              <a:gd name="connsiteY1" fmla="*/ 0 h 33659710"/>
              <a:gd name="connsiteX2" fmla="*/ 1496219 w 1507313"/>
              <a:gd name="connsiteY2" fmla="*/ 0 h 33659710"/>
              <a:gd name="connsiteX3" fmla="*/ 1507313 w 1507313"/>
              <a:gd name="connsiteY3" fmla="*/ 21801749 h 33659710"/>
              <a:gd name="connsiteX0" fmla="*/ 0 w 1514672"/>
              <a:gd name="connsiteY0" fmla="*/ 13668907 h 21801756"/>
              <a:gd name="connsiteX1" fmla="*/ 8153 w 1514672"/>
              <a:gd name="connsiteY1" fmla="*/ 0 h 21801756"/>
              <a:gd name="connsiteX2" fmla="*/ 1503578 w 1514672"/>
              <a:gd name="connsiteY2" fmla="*/ 0 h 21801756"/>
              <a:gd name="connsiteX3" fmla="*/ 1514672 w 1514672"/>
              <a:gd name="connsiteY3" fmla="*/ 21801749 h 21801756"/>
              <a:gd name="connsiteX0" fmla="*/ 0 w 1514672"/>
              <a:gd name="connsiteY0" fmla="*/ 13668907 h 21801756"/>
              <a:gd name="connsiteX1" fmla="*/ 8153 w 1514672"/>
              <a:gd name="connsiteY1" fmla="*/ 0 h 21801756"/>
              <a:gd name="connsiteX2" fmla="*/ 1503578 w 1514672"/>
              <a:gd name="connsiteY2" fmla="*/ 0 h 21801756"/>
              <a:gd name="connsiteX3" fmla="*/ 1514672 w 1514672"/>
              <a:gd name="connsiteY3" fmla="*/ 21801749 h 2180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672" h="21801756">
                <a:moveTo>
                  <a:pt x="0" y="13668907"/>
                </a:moveTo>
                <a:cubicBezTo>
                  <a:pt x="2848" y="13034517"/>
                  <a:pt x="5305" y="634390"/>
                  <a:pt x="8153" y="0"/>
                </a:cubicBezTo>
                <a:lnTo>
                  <a:pt x="1503578" y="0"/>
                </a:lnTo>
                <a:cubicBezTo>
                  <a:pt x="1503578" y="634872"/>
                  <a:pt x="1514672" y="21166877"/>
                  <a:pt x="1514672" y="21801749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dirty="0"/>
          </a:p>
        </p:txBody>
      </p:sp>
      <p:sp>
        <p:nvSpPr>
          <p:cNvPr id="16" name="모서리가 둥근 직사각형 26">
            <a:extLst>
              <a:ext uri="{FF2B5EF4-FFF2-40B4-BE49-F238E27FC236}">
                <a16:creationId xmlns:a16="http://schemas.microsoft.com/office/drawing/2014/main" id="{B42AD022-C397-4ACC-9BD0-95AEBE0558BA}"/>
              </a:ext>
            </a:extLst>
          </p:cNvPr>
          <p:cNvSpPr/>
          <p:nvPr/>
        </p:nvSpPr>
        <p:spPr>
          <a:xfrm>
            <a:off x="5992355" y="2099351"/>
            <a:ext cx="1129941" cy="639997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부적절하다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65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5FA58-6008-850B-83F9-316C3845BE29}"/>
              </a:ext>
            </a:extLst>
          </p:cNvPr>
          <p:cNvSpPr txBox="1"/>
          <p:nvPr/>
        </p:nvSpPr>
        <p:spPr>
          <a:xfrm>
            <a:off x="7733211" y="2133600"/>
            <a:ext cx="3970959" cy="78483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500" dirty="0"/>
              <a:t>설교준비에 필요한 묵상과 연구 </a:t>
            </a:r>
            <a:r>
              <a:rPr lang="ko-KR" altLang="en-US" sz="1500" dirty="0" err="1"/>
              <a:t>줄어듬</a:t>
            </a:r>
            <a:r>
              <a:rPr lang="ko-KR" altLang="en-US" sz="1500" dirty="0"/>
              <a:t> </a:t>
            </a:r>
            <a:r>
              <a:rPr lang="en-US" altLang="ko-KR" sz="1500" dirty="0"/>
              <a:t>58%</a:t>
            </a:r>
          </a:p>
          <a:p>
            <a:r>
              <a:rPr lang="ko-KR" altLang="en-US" sz="1500" dirty="0"/>
              <a:t>설교자의 생각과 노력이 들어가지 않음 </a:t>
            </a:r>
            <a:r>
              <a:rPr lang="en-US" altLang="ko-KR" sz="1500" dirty="0"/>
              <a:t>34%</a:t>
            </a:r>
          </a:p>
          <a:p>
            <a:r>
              <a:rPr lang="ko-KR" altLang="en-US" sz="1500" dirty="0"/>
              <a:t>설교 표절이므로 </a:t>
            </a:r>
            <a:r>
              <a:rPr lang="en-US" altLang="ko-KR" sz="1500" dirty="0"/>
              <a:t>5%</a:t>
            </a:r>
            <a:endParaRPr lang="ko-KR" alt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AF1DF-9344-E339-B854-2C19E7EA860C}"/>
              </a:ext>
            </a:extLst>
          </p:cNvPr>
          <p:cNvSpPr txBox="1"/>
          <p:nvPr/>
        </p:nvSpPr>
        <p:spPr>
          <a:xfrm>
            <a:off x="7628709" y="1741714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부적절 이유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1254145" y="6049621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</a:t>
            </a:r>
            <a:r>
              <a:rPr lang="en-US" altLang="ko-KR" sz="1400" dirty="0"/>
              <a:t>,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2023.05.12~31)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32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366527" y="1600312"/>
            <a:ext cx="1003689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4204408" y="1819908"/>
            <a:ext cx="3768980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 err="1"/>
              <a:t>밈</a:t>
            </a:r>
            <a:r>
              <a:rPr lang="ko-KR" altLang="en-US" sz="4400" b="1" dirty="0"/>
              <a:t> 제너레이션</a:t>
            </a:r>
            <a:endParaRPr lang="en-US" altLang="ko-KR" sz="4400" b="1" dirty="0"/>
          </a:p>
          <a:p>
            <a:pPr algn="ctr">
              <a:lnSpc>
                <a:spcPct val="130000"/>
              </a:lnSpc>
            </a:pPr>
            <a:r>
              <a:rPr lang="en-US" altLang="ko-KR" sz="4400" b="1" dirty="0"/>
              <a:t>-</a:t>
            </a:r>
            <a:r>
              <a:rPr lang="ko-KR" altLang="en-US" sz="4400" b="1" dirty="0"/>
              <a:t> 교회학교 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04694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988583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하루 중 신앙생활 정도 </a:t>
            </a:r>
            <a:r>
              <a:rPr lang="en-US" altLang="ko-KR" dirty="0">
                <a:solidFill>
                  <a:prstClr val="black"/>
                </a:solidFill>
              </a:rPr>
              <a:t>_</a:t>
            </a:r>
            <a:r>
              <a:rPr lang="ko-KR" altLang="en-US" dirty="0">
                <a:solidFill>
                  <a:prstClr val="black"/>
                </a:solidFill>
              </a:rPr>
              <a:t>이전 조사 비교 </a:t>
            </a:r>
            <a:r>
              <a:rPr lang="en-US" altLang="ko-KR" dirty="0"/>
              <a:t>(%)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776929" y="689106"/>
            <a:ext cx="105064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/>
              <a:t>교회출석</a:t>
            </a:r>
            <a:r>
              <a:rPr lang="ko-KR" altLang="en-US" sz="3200" b="1" dirty="0"/>
              <a:t> 청소년의 하루 중 신앙생활 시간</a:t>
            </a:r>
            <a:r>
              <a:rPr lang="en-US" altLang="ko-KR" sz="3200" b="1" dirty="0"/>
              <a:t>, </a:t>
            </a:r>
          </a:p>
          <a:p>
            <a:r>
              <a:rPr lang="ko-KR" altLang="en-US" sz="3200" b="1" dirty="0"/>
              <a:t>절반 이상이 하지 않거나 </a:t>
            </a:r>
            <a:r>
              <a:rPr lang="en-US" altLang="ko-KR" sz="3200" b="1" dirty="0"/>
              <a:t>5</a:t>
            </a:r>
            <a:r>
              <a:rPr lang="ko-KR" altLang="en-US" sz="3200" b="1" dirty="0"/>
              <a:t>분 이내</a:t>
            </a:r>
            <a:r>
              <a:rPr lang="en-US" altLang="ko-KR" sz="3200" b="1" dirty="0"/>
              <a:t>!</a:t>
            </a:r>
            <a:r>
              <a:rPr lang="en-US" altLang="ko-KR" sz="3200" b="1" dirty="0">
                <a:solidFill>
                  <a:prstClr val="black"/>
                </a:solidFill>
              </a:rPr>
              <a:t>  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개체 2">
            <a:extLst>
              <a:ext uri="{FF2B5EF4-FFF2-40B4-BE49-F238E27FC236}">
                <a16:creationId xmlns:a16="http://schemas.microsoft.com/office/drawing/2014/main" id="{D76FFDC7-490D-0070-D2C6-8D45AD353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036488"/>
              </p:ext>
            </p:extLst>
          </p:nvPr>
        </p:nvGraphicFramePr>
        <p:xfrm>
          <a:off x="834611" y="1702294"/>
          <a:ext cx="9680451" cy="316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94">
            <a:extLst>
              <a:ext uri="{FF2B5EF4-FFF2-40B4-BE49-F238E27FC236}">
                <a16:creationId xmlns:a16="http://schemas.microsoft.com/office/drawing/2014/main" id="{73DB2303-6263-FD1B-0A32-86169408E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96444"/>
              </p:ext>
            </p:extLst>
          </p:nvPr>
        </p:nvGraphicFramePr>
        <p:xfrm>
          <a:off x="1001437" y="4869033"/>
          <a:ext cx="9308144" cy="545973"/>
        </p:xfrm>
        <a:graphic>
          <a:graphicData uri="http://schemas.openxmlformats.org/drawingml/2006/table">
            <a:tbl>
              <a:tblPr/>
              <a:tblGrid>
                <a:gridCol w="1163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2261549266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1353857003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915055688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533749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하지 않는다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 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5-10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10-30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-1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1-2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2-3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997880" y="5548739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청소년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</a:t>
            </a:r>
            <a:r>
              <a:rPr lang="ko-KR" altLang="en-US" sz="1400" dirty="0" err="1"/>
              <a:t>교회출석</a:t>
            </a:r>
            <a:r>
              <a:rPr lang="ko-KR" altLang="en-US" sz="1400" dirty="0"/>
              <a:t> 중고생</a:t>
            </a:r>
            <a:r>
              <a:rPr lang="en-US" altLang="ko-KR" sz="1400" dirty="0"/>
              <a:t>, 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2023.05.12~24)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33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코로나</a:t>
            </a:r>
            <a:r>
              <a:rPr lang="en-US" altLang="ko-KR" dirty="0">
                <a:solidFill>
                  <a:prstClr val="black"/>
                </a:solidFill>
              </a:rPr>
              <a:t>19</a:t>
            </a:r>
            <a:r>
              <a:rPr lang="ko-KR" altLang="en-US" dirty="0">
                <a:solidFill>
                  <a:prstClr val="black"/>
                </a:solidFill>
              </a:rPr>
              <a:t>로 인한 신앙 수준의 변화</a:t>
            </a:r>
            <a:r>
              <a:rPr lang="en-US" altLang="ko-KR" dirty="0"/>
              <a:t>(%)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738807" y="661346"/>
            <a:ext cx="948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코로나 이후 지속적으로 청소년 신앙 약화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34695" y="6008852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청소년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</a:t>
            </a:r>
            <a:r>
              <a:rPr lang="ko-KR" altLang="en-US" sz="1400" dirty="0" err="1"/>
              <a:t>교회출석</a:t>
            </a:r>
            <a:r>
              <a:rPr lang="ko-KR" altLang="en-US" sz="1400" dirty="0"/>
              <a:t> 중고생</a:t>
            </a:r>
            <a:r>
              <a:rPr lang="en-US" altLang="ko-KR" sz="1400" dirty="0"/>
              <a:t>, 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2023.05.12~24)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65262E1D-23DE-897C-419B-699B0271D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571789"/>
              </p:ext>
            </p:extLst>
          </p:nvPr>
        </p:nvGraphicFramePr>
        <p:xfrm>
          <a:off x="466725" y="1924050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8766D704-8DF0-5A86-AC8F-DB627100B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13351"/>
              </p:ext>
            </p:extLst>
          </p:nvPr>
        </p:nvGraphicFramePr>
        <p:xfrm>
          <a:off x="645200" y="5267229"/>
          <a:ext cx="8664105" cy="613029"/>
        </p:xfrm>
        <a:graphic>
          <a:graphicData uri="http://schemas.openxmlformats.org/drawingml/2006/table">
            <a:tbl>
              <a:tblPr/>
              <a:tblGrid>
                <a:gridCol w="28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035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2888035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신앙이 약해진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것 같다</a:t>
                      </a: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코로나 이전과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비슷하다</a:t>
                      </a: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오히려 신앙이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깊어진 것 같다</a:t>
                      </a: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5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/>
              <a:pPr lvl="0">
                <a:defRPr/>
              </a:pPr>
              <a:t>36</a:t>
            </a:fld>
            <a:endParaRPr lang="en-US" altLang="ko-KR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393873" y="414778"/>
            <a:ext cx="9810750" cy="1173717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ko-KR" altLang="en-US" sz="4000" b="1" dirty="0">
                <a:latin typeface="+mj-ea"/>
              </a:rPr>
              <a:t>한국교회</a:t>
            </a:r>
            <a:r>
              <a:rPr lang="en-US" altLang="ko-KR" sz="4000" b="1" dirty="0">
                <a:latin typeface="+mj-ea"/>
              </a:rPr>
              <a:t>, ‘</a:t>
            </a:r>
            <a:r>
              <a:rPr lang="ko-KR" altLang="en-US" sz="4000" b="1" dirty="0">
                <a:latin typeface="+mj-ea"/>
              </a:rPr>
              <a:t>가족종교화</a:t>
            </a:r>
            <a:r>
              <a:rPr lang="en-US" altLang="ko-KR" sz="4000" b="1" dirty="0">
                <a:latin typeface="+mj-ea"/>
              </a:rPr>
              <a:t>’</a:t>
            </a:r>
            <a:r>
              <a:rPr lang="ko-KR" altLang="en-US" sz="4000" b="1" dirty="0">
                <a:latin typeface="+mj-ea"/>
              </a:rPr>
              <a:t>되고 있다</a:t>
            </a:r>
            <a:r>
              <a:rPr lang="en-US" altLang="ko-KR" sz="4000" b="1" dirty="0">
                <a:latin typeface="+mj-ea"/>
              </a:rPr>
              <a:t>.</a:t>
            </a:r>
            <a:br>
              <a:rPr lang="en-US" altLang="ko-KR" sz="4000" b="1" dirty="0">
                <a:latin typeface="+mj-ea"/>
              </a:rPr>
            </a:br>
            <a:r>
              <a:rPr lang="en-US" altLang="ko-KR" sz="4000" dirty="0">
                <a:latin typeface="+mj-ea"/>
              </a:rPr>
              <a:t> -</a:t>
            </a:r>
            <a:r>
              <a:rPr lang="ko-KR" altLang="en-US" sz="3111" dirty="0">
                <a:latin typeface="+mj-ea"/>
              </a:rPr>
              <a:t> 개신교 중고생 모태신앙 </a:t>
            </a:r>
            <a:r>
              <a:rPr lang="en-US" altLang="ko-KR" sz="3111" dirty="0">
                <a:latin typeface="+mj-ea"/>
              </a:rPr>
              <a:t>60%, </a:t>
            </a:r>
            <a:r>
              <a:rPr lang="ko-KR" altLang="en-US" sz="3111" dirty="0">
                <a:latin typeface="+mj-ea"/>
              </a:rPr>
              <a:t>부모 개신교인 </a:t>
            </a:r>
            <a:r>
              <a:rPr lang="en-US" altLang="ko-KR" sz="3111" dirty="0">
                <a:latin typeface="+mj-ea"/>
              </a:rPr>
              <a:t>88%</a:t>
            </a:r>
            <a:endParaRPr lang="ko-KR" altLang="en-US" sz="3111" dirty="0">
              <a:latin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73544D5-A4E4-7D17-0B1B-E1909809B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4" y="2669340"/>
            <a:ext cx="5782493" cy="2414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48912-AF27-26AC-5E42-B1931CC1DEB4}"/>
              </a:ext>
            </a:extLst>
          </p:cNvPr>
          <p:cNvSpPr txBox="1"/>
          <p:nvPr/>
        </p:nvSpPr>
        <p:spPr>
          <a:xfrm>
            <a:off x="1033734" y="2023009"/>
            <a:ext cx="5512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그림</a:t>
            </a:r>
            <a:r>
              <a:rPr lang="en-US" altLang="ko-KR" dirty="0"/>
              <a:t>] </a:t>
            </a:r>
            <a:r>
              <a:rPr lang="ko-KR" altLang="en-US" dirty="0"/>
              <a:t>교회 처음 나온 시기</a:t>
            </a:r>
            <a:r>
              <a:rPr lang="en-US" altLang="ko-KR" dirty="0"/>
              <a:t>(</a:t>
            </a:r>
            <a:r>
              <a:rPr lang="ko-KR" altLang="en-US" dirty="0"/>
              <a:t>교회 출석 중고생</a:t>
            </a:r>
            <a:r>
              <a:rPr lang="en-US" altLang="ko-KR" dirty="0"/>
              <a:t>, %)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FD03F-82D7-79AF-1112-C0AEE1A10FBE}"/>
              </a:ext>
            </a:extLst>
          </p:cNvPr>
          <p:cNvSpPr txBox="1"/>
          <p:nvPr/>
        </p:nvSpPr>
        <p:spPr>
          <a:xfrm>
            <a:off x="7168244" y="2023009"/>
            <a:ext cx="3548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그림</a:t>
            </a:r>
            <a:r>
              <a:rPr lang="en-US" altLang="ko-KR" dirty="0"/>
              <a:t>] </a:t>
            </a:r>
            <a:r>
              <a:rPr lang="ko-KR" altLang="en-US" dirty="0"/>
              <a:t>구원의 확신</a:t>
            </a:r>
            <a:r>
              <a:rPr lang="en-US" altLang="ko-KR" dirty="0"/>
              <a:t> ‘</a:t>
            </a:r>
            <a:r>
              <a:rPr lang="ko-KR" altLang="en-US" dirty="0"/>
              <a:t>있다</a:t>
            </a:r>
            <a:r>
              <a:rPr lang="en-US" altLang="ko-KR" dirty="0"/>
              <a:t>’ </a:t>
            </a:r>
            <a:r>
              <a:rPr lang="ko-KR" altLang="en-US" dirty="0"/>
              <a:t>응답률</a:t>
            </a:r>
            <a:endParaRPr lang="en-US" altLang="ko-KR" dirty="0"/>
          </a:p>
          <a:p>
            <a:r>
              <a:rPr lang="en-US" altLang="ko-KR" dirty="0"/>
              <a:t>         (</a:t>
            </a:r>
            <a:r>
              <a:rPr lang="ko-KR" altLang="en-US" dirty="0"/>
              <a:t>교회 출석 중고생</a:t>
            </a:r>
            <a:r>
              <a:rPr lang="en-US" altLang="ko-KR" dirty="0"/>
              <a:t>, %)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54C619-66C7-79AF-4DA1-1B3319D188E7}"/>
              </a:ext>
            </a:extLst>
          </p:cNvPr>
          <p:cNvSpPr txBox="1"/>
          <p:nvPr/>
        </p:nvSpPr>
        <p:spPr>
          <a:xfrm>
            <a:off x="932178" y="5275505"/>
            <a:ext cx="10327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*자료 출처 </a:t>
            </a:r>
            <a:r>
              <a:rPr lang="en-US" altLang="ko-KR" sz="1200" dirty="0"/>
              <a:t>: </a:t>
            </a:r>
            <a:r>
              <a:rPr lang="ko-KR" altLang="en-US" sz="1200" dirty="0"/>
              <a:t>안산제일교회</a:t>
            </a:r>
            <a:r>
              <a:rPr lang="en-US" altLang="ko-KR" sz="1200" dirty="0"/>
              <a:t>/</a:t>
            </a:r>
            <a:r>
              <a:rPr lang="ko-KR" altLang="en-US" sz="1200" dirty="0"/>
              <a:t>한국교회연구원</a:t>
            </a:r>
            <a:r>
              <a:rPr lang="en-US" altLang="ko-KR" sz="1200" dirty="0"/>
              <a:t>(</a:t>
            </a:r>
            <a:r>
              <a:rPr lang="ko-KR" altLang="en-US" sz="1200" dirty="0"/>
              <a:t>예장통합</a:t>
            </a:r>
            <a:r>
              <a:rPr lang="en-US" altLang="ko-KR" sz="1200" dirty="0"/>
              <a:t>)/</a:t>
            </a:r>
            <a:r>
              <a:rPr lang="ko-KR" altLang="en-US" sz="1200" dirty="0"/>
              <a:t>목회데이터연구소</a:t>
            </a:r>
            <a:r>
              <a:rPr lang="en-US" altLang="ko-KR" sz="1200" dirty="0"/>
              <a:t>, ‘2021 </a:t>
            </a:r>
            <a:r>
              <a:rPr lang="ko-KR" altLang="en-US" sz="1200" dirty="0"/>
              <a:t>크리스천 중고생의 신앙생활에 관한 조사연구’</a:t>
            </a:r>
            <a:r>
              <a:rPr lang="en-US" altLang="ko-KR" sz="1200" dirty="0"/>
              <a:t>, 2021.06.17. </a:t>
            </a:r>
          </a:p>
          <a:p>
            <a:r>
              <a:rPr lang="en-US" altLang="ko-KR" sz="1200" dirty="0"/>
              <a:t>                (</a:t>
            </a:r>
            <a:r>
              <a:rPr lang="ko-KR" altLang="en-US" sz="1200" dirty="0"/>
              <a:t>전국 교회 출석 개신교 중고생 </a:t>
            </a:r>
            <a:r>
              <a:rPr lang="en-US" altLang="ko-KR" sz="1200" dirty="0"/>
              <a:t>500</a:t>
            </a:r>
            <a:r>
              <a:rPr lang="ko-KR" altLang="en-US" sz="1200" dirty="0"/>
              <a:t>명</a:t>
            </a:r>
            <a:r>
              <a:rPr lang="en-US" altLang="ko-KR" sz="1200" dirty="0"/>
              <a:t>, </a:t>
            </a:r>
            <a:r>
              <a:rPr lang="ko-KR" altLang="en-US" sz="1200" dirty="0"/>
              <a:t>온라인 조사</a:t>
            </a:r>
            <a:r>
              <a:rPr lang="en-US" altLang="ko-KR" sz="1200" dirty="0"/>
              <a:t>, 2021.04.08.~23) </a:t>
            </a:r>
          </a:p>
          <a:p>
            <a:r>
              <a:rPr lang="en-US" altLang="ko-KR" sz="1200" dirty="0"/>
              <a:t>** 2019</a:t>
            </a:r>
            <a:r>
              <a:rPr lang="ko-KR" altLang="en-US" sz="1200" dirty="0"/>
              <a:t>년 자료 </a:t>
            </a:r>
            <a:r>
              <a:rPr lang="en-US" altLang="ko-KR" sz="1200" dirty="0"/>
              <a:t>: </a:t>
            </a:r>
            <a:r>
              <a:rPr lang="ko-KR" altLang="en-US" sz="1200" dirty="0"/>
              <a:t>한국교회탐구센터</a:t>
            </a:r>
            <a:r>
              <a:rPr lang="en-US" altLang="ko-KR" sz="1200" dirty="0"/>
              <a:t>/21</a:t>
            </a:r>
            <a:r>
              <a:rPr lang="ko-KR" altLang="en-US" sz="1200" dirty="0"/>
              <a:t>세기교회연구소</a:t>
            </a:r>
            <a:r>
              <a:rPr lang="en-US" altLang="ko-KR" sz="1200" dirty="0"/>
              <a:t>, ‘</a:t>
            </a:r>
            <a:r>
              <a:rPr lang="ko-KR" altLang="en-US" sz="1200" dirty="0"/>
              <a:t>크리스천 중고생의 신앙의식 조사’</a:t>
            </a:r>
            <a:r>
              <a:rPr lang="en-US" altLang="ko-KR" sz="1200" dirty="0"/>
              <a:t>, 2019.12.06. </a:t>
            </a:r>
          </a:p>
          <a:p>
            <a:r>
              <a:rPr lang="en-US" altLang="ko-KR" sz="1200" dirty="0"/>
              <a:t>                      (</a:t>
            </a:r>
            <a:r>
              <a:rPr lang="ko-KR" altLang="en-US" sz="1200" dirty="0"/>
              <a:t>전국 교회 출석 개신교 중고생 </a:t>
            </a:r>
            <a:r>
              <a:rPr lang="en-US" altLang="ko-KR" sz="1200" dirty="0"/>
              <a:t>500</a:t>
            </a:r>
            <a:r>
              <a:rPr lang="ko-KR" altLang="en-US" sz="1200" dirty="0"/>
              <a:t>명</a:t>
            </a:r>
            <a:r>
              <a:rPr lang="en-US" altLang="ko-KR" sz="1200" dirty="0"/>
              <a:t>, </a:t>
            </a:r>
            <a:r>
              <a:rPr lang="ko-KR" altLang="en-US" sz="1200" dirty="0"/>
              <a:t>온라인 조사</a:t>
            </a:r>
            <a:r>
              <a:rPr lang="en-US" altLang="ko-KR" sz="1200" dirty="0"/>
              <a:t>. 2019.10.10~19)</a:t>
            </a:r>
            <a:endParaRPr lang="ko-KR" altLang="en-US" sz="12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53E1007-69C9-CC3A-90DE-A33DF6401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244" y="2703202"/>
            <a:ext cx="3804556" cy="24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5964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부모님과 신앙적 대화 여부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(Base=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N=500, %)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358796" y="655408"/>
            <a:ext cx="9698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부모님과 신앙적 대화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절반가까이 하지 않음</a:t>
            </a:r>
            <a:r>
              <a:rPr lang="en-US" altLang="ko-KR" sz="3200" b="1" dirty="0">
                <a:solidFill>
                  <a:prstClr val="black"/>
                </a:solidFill>
              </a:rPr>
              <a:t>!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개체 2">
            <a:extLst>
              <a:ext uri="{FF2B5EF4-FFF2-40B4-BE49-F238E27FC236}">
                <a16:creationId xmlns:a16="http://schemas.microsoft.com/office/drawing/2014/main" id="{9B18FD38-6974-5867-C797-AEFA0DDF4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738707"/>
              </p:ext>
            </p:extLst>
          </p:nvPr>
        </p:nvGraphicFramePr>
        <p:xfrm>
          <a:off x="910344" y="2403685"/>
          <a:ext cx="968221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94">
            <a:extLst>
              <a:ext uri="{FF2B5EF4-FFF2-40B4-BE49-F238E27FC236}">
                <a16:creationId xmlns:a16="http://schemas.microsoft.com/office/drawing/2014/main" id="{A7D15506-8812-413E-AE5F-8B729C7C9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7086"/>
              </p:ext>
            </p:extLst>
          </p:nvPr>
        </p:nvGraphicFramePr>
        <p:xfrm>
          <a:off x="1106293" y="5816754"/>
          <a:ext cx="9309844" cy="426358"/>
        </p:xfrm>
        <a:graphic>
          <a:graphicData uri="http://schemas.openxmlformats.org/drawingml/2006/table">
            <a:tbl>
              <a:tblPr/>
              <a:tblGrid>
                <a:gridCol w="2327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461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2327461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2327461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전혀 하지 않는다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별로 하지 않는다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가끔 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자주 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788B6D0F-42FA-339B-1B3D-15FAB0F50E93}"/>
              </a:ext>
            </a:extLst>
          </p:cNvPr>
          <p:cNvSpPr/>
          <p:nvPr/>
        </p:nvSpPr>
        <p:spPr>
          <a:xfrm>
            <a:off x="2230546" y="2481305"/>
            <a:ext cx="2413882" cy="2089786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8102653 h 19372192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6124821 h 1937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445" h="19372192">
                <a:moveTo>
                  <a:pt x="0" y="19372192"/>
                </a:moveTo>
                <a:cubicBezTo>
                  <a:pt x="5697" y="18160461"/>
                  <a:pt x="-2257" y="1211731"/>
                  <a:pt x="3440" y="0"/>
                </a:cubicBezTo>
                <a:lnTo>
                  <a:pt x="1498865" y="0"/>
                </a:lnTo>
                <a:cubicBezTo>
                  <a:pt x="1501713" y="686966"/>
                  <a:pt x="1492997" y="15437855"/>
                  <a:pt x="1495845" y="1612482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7" name="모서리가 둥근 직사각형 26">
            <a:extLst>
              <a:ext uri="{FF2B5EF4-FFF2-40B4-BE49-F238E27FC236}">
                <a16:creationId xmlns:a16="http://schemas.microsoft.com/office/drawing/2014/main" id="{0D054845-B024-D4EA-92D5-8B11793C1AE3}"/>
              </a:ext>
            </a:extLst>
          </p:cNvPr>
          <p:cNvSpPr/>
          <p:nvPr/>
        </p:nvSpPr>
        <p:spPr>
          <a:xfrm>
            <a:off x="2769704" y="2212781"/>
            <a:ext cx="1335565" cy="657162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하지</a:t>
            </a: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않는다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45</a:t>
            </a: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2169DA37-9AC0-9F41-B866-5FB6DF70ACE6}"/>
              </a:ext>
            </a:extLst>
          </p:cNvPr>
          <p:cNvSpPr/>
          <p:nvPr/>
        </p:nvSpPr>
        <p:spPr>
          <a:xfrm>
            <a:off x="6942091" y="2481305"/>
            <a:ext cx="2319604" cy="2369146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03969"/>
              <a:gd name="connsiteY0" fmla="*/ 15141397 h 15141397"/>
              <a:gd name="connsiteX1" fmla="*/ 8544 w 1503969"/>
              <a:gd name="connsiteY1" fmla="*/ 0 h 15141397"/>
              <a:gd name="connsiteX2" fmla="*/ 1503969 w 1503969"/>
              <a:gd name="connsiteY2" fmla="*/ 0 h 15141397"/>
              <a:gd name="connsiteX3" fmla="*/ 1500144 w 1503969"/>
              <a:gd name="connsiteY3" fmla="*/ 10473937 h 15141397"/>
              <a:gd name="connsiteX0" fmla="*/ 0 w 1515063"/>
              <a:gd name="connsiteY0" fmla="*/ 15141397 h 32485119"/>
              <a:gd name="connsiteX1" fmla="*/ 8544 w 1515063"/>
              <a:gd name="connsiteY1" fmla="*/ 0 h 32485119"/>
              <a:gd name="connsiteX2" fmla="*/ 1503969 w 1515063"/>
              <a:gd name="connsiteY2" fmla="*/ 0 h 32485119"/>
              <a:gd name="connsiteX3" fmla="*/ 1515063 w 1515063"/>
              <a:gd name="connsiteY3" fmla="*/ 32485119 h 3248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63" h="32485119">
                <a:moveTo>
                  <a:pt x="0" y="15141397"/>
                </a:moveTo>
                <a:cubicBezTo>
                  <a:pt x="2848" y="14507007"/>
                  <a:pt x="5696" y="634390"/>
                  <a:pt x="8544" y="0"/>
                </a:cubicBezTo>
                <a:lnTo>
                  <a:pt x="1503969" y="0"/>
                </a:lnTo>
                <a:cubicBezTo>
                  <a:pt x="1503969" y="634872"/>
                  <a:pt x="1515063" y="31850247"/>
                  <a:pt x="1515063" y="32485119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dirty="0"/>
          </a:p>
        </p:txBody>
      </p:sp>
      <p:sp>
        <p:nvSpPr>
          <p:cNvPr id="10" name="모서리가 둥근 직사각형 26">
            <a:extLst>
              <a:ext uri="{FF2B5EF4-FFF2-40B4-BE49-F238E27FC236}">
                <a16:creationId xmlns:a16="http://schemas.microsoft.com/office/drawing/2014/main" id="{AEFB1D64-DF11-7ABC-EE4E-933CC3B87BB1}"/>
              </a:ext>
            </a:extLst>
          </p:cNvPr>
          <p:cNvSpPr/>
          <p:nvPr/>
        </p:nvSpPr>
        <p:spPr>
          <a:xfrm>
            <a:off x="7466806" y="2192713"/>
            <a:ext cx="1270173" cy="552971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한다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55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3372" y="1472540"/>
            <a:ext cx="252184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부모 둘 중 한 명 이상 </a:t>
            </a:r>
            <a:endParaRPr lang="en-US" altLang="ko-KR" dirty="0"/>
          </a:p>
          <a:p>
            <a:r>
              <a:rPr lang="ko-KR" altLang="en-US" dirty="0"/>
              <a:t>기독교인 </a:t>
            </a:r>
            <a:r>
              <a:rPr lang="en-US" altLang="ko-KR" dirty="0"/>
              <a:t>86.5%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096892" y="6166105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청소년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</a:t>
            </a:r>
            <a:r>
              <a:rPr lang="ko-KR" altLang="en-US" sz="1400" dirty="0" err="1"/>
              <a:t>교회출석</a:t>
            </a:r>
            <a:r>
              <a:rPr lang="ko-KR" altLang="en-US" sz="1400" dirty="0"/>
              <a:t> 중고생</a:t>
            </a:r>
            <a:r>
              <a:rPr lang="en-US" altLang="ko-KR" sz="1400" dirty="0"/>
              <a:t>, 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2023.05.12~24)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07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B18331-C91E-45FC-97DF-3AB7B6588D3B}"/>
              </a:ext>
            </a:extLst>
          </p:cNvPr>
          <p:cNvSpPr txBox="1"/>
          <p:nvPr/>
        </p:nvSpPr>
        <p:spPr>
          <a:xfrm>
            <a:off x="1357269" y="5763875"/>
            <a:ext cx="947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* 출처 </a:t>
            </a:r>
            <a:r>
              <a:rPr lang="en-US" altLang="ko-KR" sz="1400" dirty="0"/>
              <a:t>: </a:t>
            </a:r>
            <a:r>
              <a:rPr lang="ko-KR" altLang="en-US" sz="1400" dirty="0"/>
              <a:t>한국</a:t>
            </a:r>
            <a:r>
              <a:rPr lang="en-US" altLang="ko-KR" sz="1400" dirty="0"/>
              <a:t>IFCJ</a:t>
            </a:r>
            <a:r>
              <a:rPr lang="ko-KR" altLang="en-US" sz="1400" dirty="0" err="1"/>
              <a:t>가정의힘</a:t>
            </a:r>
            <a:r>
              <a:rPr lang="en-US" altLang="ko-KR" sz="1400" dirty="0"/>
              <a:t>, ‘</a:t>
            </a:r>
            <a:r>
              <a:rPr lang="ko-KR" altLang="en-US" sz="1400" dirty="0"/>
              <a:t>가정신앙 및 자녀 신앙 교육에 관한 조사’</a:t>
            </a:r>
            <a:r>
              <a:rPr lang="en-US" altLang="ko-KR" sz="1400" dirty="0"/>
              <a:t>, 2021.05.06. (</a:t>
            </a:r>
            <a:r>
              <a:rPr lang="ko-KR" altLang="en-US" sz="1400" dirty="0"/>
              <a:t>전국 </a:t>
            </a:r>
            <a:r>
              <a:rPr lang="en-US" altLang="ko-KR" sz="1400" dirty="0"/>
              <a:t>5</a:t>
            </a:r>
            <a:r>
              <a:rPr lang="ko-KR" altLang="en-US" sz="1400" dirty="0"/>
              <a:t>세</a:t>
            </a:r>
            <a:r>
              <a:rPr lang="en-US" altLang="ko-KR" sz="1400" dirty="0"/>
              <a:t>~</a:t>
            </a:r>
            <a:r>
              <a:rPr lang="ko-KR" altLang="en-US" sz="1400" dirty="0"/>
              <a:t>고등학생 자녀를 둔 </a:t>
            </a:r>
            <a:endParaRPr lang="en-US" altLang="ko-KR" sz="1400" dirty="0"/>
          </a:p>
          <a:p>
            <a:r>
              <a:rPr lang="en-US" altLang="ko-KR" sz="1400" dirty="0"/>
              <a:t>           </a:t>
            </a:r>
            <a:r>
              <a:rPr lang="ko-KR" altLang="en-US" sz="1400" dirty="0"/>
              <a:t>교회 출석 개신교인</a:t>
            </a:r>
            <a:r>
              <a:rPr lang="en-US" altLang="ko-KR" sz="1400" dirty="0"/>
              <a:t>, 1,500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2021.04.05~04.19.</a:t>
            </a:r>
            <a:endParaRPr lang="ko-KR" altLang="en-US" sz="1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7C423D-F6B8-4B68-AC36-699756B2A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5" y="1812812"/>
            <a:ext cx="10028165" cy="3464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B30C6-D1C1-4892-BB9E-C7D76EE5EF94}"/>
              </a:ext>
            </a:extLst>
          </p:cNvPr>
          <p:cNvSpPr txBox="1"/>
          <p:nvPr/>
        </p:nvSpPr>
        <p:spPr>
          <a:xfrm>
            <a:off x="1107846" y="823182"/>
            <a:ext cx="10202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>
                <a:latin typeface="+mj-ea"/>
                <a:ea typeface="+mj-ea"/>
              </a:rPr>
              <a:t>대부분의 크리스천 가정</a:t>
            </a:r>
            <a:r>
              <a:rPr lang="en-US" altLang="ko-KR" sz="3200" b="1" dirty="0">
                <a:latin typeface="+mj-ea"/>
                <a:ea typeface="+mj-ea"/>
              </a:rPr>
              <a:t>, </a:t>
            </a:r>
            <a:r>
              <a:rPr lang="ko-KR" altLang="en-US" sz="3200" b="1" dirty="0">
                <a:latin typeface="+mj-ea"/>
                <a:ea typeface="+mj-ea"/>
              </a:rPr>
              <a:t>자녀신앙교육 이뤄지지 않아</a:t>
            </a:r>
            <a:r>
              <a:rPr lang="en-US" altLang="ko-KR" sz="3200" b="1" dirty="0">
                <a:latin typeface="+mj-ea"/>
                <a:ea typeface="+mj-ea"/>
              </a:rPr>
              <a:t>!</a:t>
            </a:r>
            <a:endParaRPr lang="ko-KR" altLang="en-US" sz="3200" b="1" dirty="0">
              <a:solidFill>
                <a:srgbClr val="0066FF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6435114-256C-4ACE-B818-DDFE2B0F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38</a:t>
            </a:fld>
            <a:endParaRPr kumimoji="1" lang="x-none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16395-F16D-A790-2E87-C12D867D5BF3}"/>
              </a:ext>
            </a:extLst>
          </p:cNvPr>
          <p:cNvSpPr txBox="1"/>
          <p:nvPr/>
        </p:nvSpPr>
        <p:spPr>
          <a:xfrm>
            <a:off x="3518264" y="4920342"/>
            <a:ext cx="33409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자녀신앙교육 필요하다</a:t>
            </a:r>
            <a:r>
              <a:rPr lang="en-US" altLang="ko-KR" dirty="0"/>
              <a:t>’</a:t>
            </a:r>
            <a:r>
              <a:rPr lang="ko-KR" altLang="en-US" dirty="0"/>
              <a:t> </a:t>
            </a:r>
            <a:r>
              <a:rPr lang="en-US" altLang="ko-KR" dirty="0"/>
              <a:t>82%</a:t>
            </a:r>
            <a:r>
              <a:rPr lang="ko-KR" altLang="en-US" dirty="0"/>
              <a:t> </a:t>
            </a: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CC85B35E-C9C2-8002-FD53-8C169618BB98}"/>
              </a:ext>
            </a:extLst>
          </p:cNvPr>
          <p:cNvSpPr/>
          <p:nvPr/>
        </p:nvSpPr>
        <p:spPr>
          <a:xfrm>
            <a:off x="4336868" y="4572000"/>
            <a:ext cx="1584959" cy="235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767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AA9F5-F7BA-47A1-AAC1-E5CC2E268E49}"/>
              </a:ext>
            </a:extLst>
          </p:cNvPr>
          <p:cNvSpPr txBox="1"/>
          <p:nvPr/>
        </p:nvSpPr>
        <p:spPr>
          <a:xfrm>
            <a:off x="1248626" y="537575"/>
            <a:ext cx="75793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/>
              <a:t>기독청소년</a:t>
            </a:r>
            <a:r>
              <a:rPr lang="ko-KR" altLang="en-US" sz="3200" b="1" dirty="0"/>
              <a:t> 신앙생활에 가장 큰 </a:t>
            </a:r>
            <a:r>
              <a:rPr lang="ko-KR" altLang="en-US" sz="3200" b="1" dirty="0" err="1"/>
              <a:t>영향자</a:t>
            </a:r>
            <a:r>
              <a:rPr lang="en-US" altLang="ko-KR" sz="3200" b="1" dirty="0"/>
              <a:t>, </a:t>
            </a:r>
          </a:p>
          <a:p>
            <a:r>
              <a:rPr lang="ko-KR" altLang="en-US" sz="3200" b="1" dirty="0"/>
              <a:t>어머니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아버지가 </a:t>
            </a:r>
            <a:r>
              <a:rPr lang="en-US" altLang="ko-KR" sz="3200" b="1" dirty="0"/>
              <a:t>1,2</a:t>
            </a:r>
            <a:r>
              <a:rPr lang="ko-KR" altLang="en-US" sz="3200" b="1" dirty="0"/>
              <a:t>위</a:t>
            </a:r>
          </a:p>
        </p:txBody>
      </p:sp>
      <p:sp>
        <p:nvSpPr>
          <p:cNvPr id="5" name="한 세대 후인 2050년, 교회 학교는 현재 대비 65% 가량 줄어들 것으로 추정됨">
            <a:extLst>
              <a:ext uri="{FF2B5EF4-FFF2-40B4-BE49-F238E27FC236}">
                <a16:creationId xmlns:a16="http://schemas.microsoft.com/office/drawing/2014/main" id="{18377DD7-A841-4623-9A42-7DE16A544D84}"/>
              </a:ext>
            </a:extLst>
          </p:cNvPr>
          <p:cNvSpPr txBox="1"/>
          <p:nvPr/>
        </p:nvSpPr>
        <p:spPr>
          <a:xfrm>
            <a:off x="1354350" y="5741408"/>
            <a:ext cx="8813569" cy="82508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algn="just" defTabSz="457200" latinLnBrk="0" hangingPunct="0">
              <a:lnSpc>
                <a:spcPct val="90000"/>
              </a:lnSpc>
              <a:spcBef>
                <a:spcPts val="400"/>
              </a:spcBef>
              <a:buSzPct val="100000"/>
              <a:defRPr/>
            </a:pP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* 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출처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(2019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년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)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: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한국교회탐구센터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‘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기독교인  중고생의 신앙의식조사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’ ’, 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2019.11.   (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개신교 중고등학생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500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명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ko-KR" altLang="en-US" sz="1300" kern="0" spc="-1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온라인조사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 2019. 9 – 10.)</a:t>
            </a:r>
          </a:p>
          <a:p>
            <a:pPr algn="just" defTabSz="457200" latinLnBrk="0" hangingPunct="0">
              <a:lnSpc>
                <a:spcPct val="90000"/>
              </a:lnSpc>
              <a:spcBef>
                <a:spcPts val="400"/>
              </a:spcBef>
              <a:buSzPct val="100000"/>
              <a:defRPr/>
            </a:pP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**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출처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(2021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년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) 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: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안산제일교회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/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한국교회연구원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/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목회데이터연구소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‘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크리스천 중고생의 신앙생활 조사연구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’, 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en-US" altLang="ko-KR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2021.06.15.   </a:t>
            </a:r>
          </a:p>
          <a:p>
            <a:pPr algn="just" defTabSz="457200" latinLnBrk="0" hangingPunct="0">
              <a:lnSpc>
                <a:spcPct val="90000"/>
              </a:lnSpc>
              <a:spcBef>
                <a:spcPts val="400"/>
              </a:spcBef>
              <a:buSzPct val="100000"/>
              <a:defRPr/>
            </a:pP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                         (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개신교 교회 출석 중고등학생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500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명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온라인조사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 </a:t>
            </a:r>
            <a:r>
              <a:rPr lang="en-US" altLang="ko-KR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2020.04.08~23.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)</a:t>
            </a:r>
          </a:p>
          <a:p>
            <a:pPr marL="285750" indent="-285750" algn="just" defTabSz="457200" latin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ko-KR" sz="1300" kern="0" spc="-150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sym typeface="Noto Sans CJK KR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E5AE4-22C4-4294-8B30-CF54D3E8F188}"/>
              </a:ext>
            </a:extLst>
          </p:cNvPr>
          <p:cNvSpPr txBox="1"/>
          <p:nvPr/>
        </p:nvSpPr>
        <p:spPr>
          <a:xfrm>
            <a:off x="1354350" y="1998717"/>
            <a:ext cx="6981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</a:t>
            </a:r>
            <a:r>
              <a:rPr lang="ko-KR" altLang="en-US" b="1" dirty="0"/>
              <a:t> </a:t>
            </a:r>
            <a:r>
              <a:rPr lang="ko-KR" altLang="en-US" dirty="0">
                <a:latin typeface="+mj-lt"/>
              </a:rPr>
              <a:t>크리스천 중고생의 신앙생활에</a:t>
            </a:r>
            <a:r>
              <a:rPr lang="en-US" altLang="ko-KR" dirty="0">
                <a:latin typeface="+mj-lt"/>
              </a:rPr>
              <a:t> </a:t>
            </a:r>
            <a:r>
              <a:rPr lang="ko-KR" altLang="en-US" dirty="0">
                <a:latin typeface="+mj-lt"/>
              </a:rPr>
              <a:t>가장 영향을 준 사람                                </a:t>
            </a:r>
            <a:endParaRPr lang="ko-KR" altLang="en-US" dirty="0">
              <a:latin typeface="맑은 고딕"/>
              <a:ea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50" y="2659640"/>
            <a:ext cx="8005146" cy="2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2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전 세계에서 가장 낮은 출산율"/>
          <p:cNvSpPr txBox="1">
            <a:spLocks noGrp="1"/>
          </p:cNvSpPr>
          <p:nvPr>
            <p:ph type="ctrTitle"/>
          </p:nvPr>
        </p:nvSpPr>
        <p:spPr>
          <a:xfrm>
            <a:off x="2298785" y="1406198"/>
            <a:ext cx="7872770" cy="32123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0" b="1" dirty="0">
                <a:latin typeface="+mn-lt"/>
                <a:ea typeface="맑은 고딕"/>
              </a:rPr>
              <a:t>코로나</a:t>
            </a:r>
            <a:r>
              <a:rPr lang="en-US" altLang="ko-KR" sz="4400" b="1" dirty="0">
                <a:latin typeface="+mn-lt"/>
                <a:ea typeface="맑은 고딕"/>
              </a:rPr>
              <a:t>19 </a:t>
            </a:r>
            <a:r>
              <a:rPr lang="ko-KR" altLang="en-US" sz="4400" b="1" dirty="0">
                <a:latin typeface="+mn-lt"/>
                <a:ea typeface="맑은 고딕"/>
              </a:rPr>
              <a:t>이후 </a:t>
            </a:r>
            <a:r>
              <a:rPr lang="en-US" altLang="ko-KR" sz="4400" b="1" dirty="0">
                <a:latin typeface="+mn-lt"/>
                <a:ea typeface="맑은 고딕"/>
              </a:rPr>
              <a:t/>
            </a:r>
            <a:br>
              <a:rPr lang="en-US" altLang="ko-KR" sz="4400" b="1" dirty="0">
                <a:latin typeface="+mn-lt"/>
                <a:ea typeface="맑은 고딕"/>
              </a:rPr>
            </a:br>
            <a:r>
              <a:rPr lang="ko-KR" altLang="en-US" sz="4400" b="1" dirty="0">
                <a:latin typeface="+mn-lt"/>
                <a:ea typeface="맑은 고딕"/>
              </a:rPr>
              <a:t>한국교회 변화와 전망</a:t>
            </a:r>
            <a:r>
              <a:rPr lang="en-US" altLang="ko-KR" sz="4400" b="1" dirty="0">
                <a:latin typeface="+mn-lt"/>
                <a:ea typeface="맑은 고딕"/>
              </a:rPr>
              <a:t/>
            </a:r>
            <a:br>
              <a:rPr lang="en-US" altLang="ko-KR" sz="4400" b="1" dirty="0">
                <a:latin typeface="+mn-lt"/>
                <a:ea typeface="맑은 고딕"/>
              </a:rPr>
            </a:br>
            <a:r>
              <a:rPr lang="en-US" altLang="ko-KR" sz="4400" b="1" dirty="0">
                <a:latin typeface="+mn-lt"/>
                <a:ea typeface="맑은 고딕"/>
              </a:rPr>
              <a:t>(</a:t>
            </a:r>
            <a:r>
              <a:rPr lang="ko-KR" altLang="en-US" sz="4400" b="1" dirty="0">
                <a:latin typeface="+mn-lt"/>
                <a:ea typeface="맑은 고딕"/>
              </a:rPr>
              <a:t>교회 </a:t>
            </a:r>
            <a:r>
              <a:rPr lang="ko-KR" altLang="en-US" sz="4400" b="1" dirty="0" err="1">
                <a:latin typeface="+mn-lt"/>
                <a:ea typeface="맑은 고딕"/>
              </a:rPr>
              <a:t>리빌딩</a:t>
            </a:r>
            <a:r>
              <a:rPr lang="en-US" altLang="ko-KR" sz="4400" b="1" dirty="0">
                <a:latin typeface="+mn-lt"/>
                <a:ea typeface="맑은 고딕"/>
              </a:rPr>
              <a:t>)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4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6CCE719-3BC4-4F06-B7E3-A53FF7016DD8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1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</p:spTree>
    <p:extLst>
      <p:ext uri="{BB962C8B-B14F-4D97-AF65-F5344CB8AC3E}">
        <p14:creationId xmlns:p14="http://schemas.microsoft.com/office/powerpoint/2010/main" val="142855992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220F14-C1F0-A71A-8ACE-4DCE6379E4ED}"/>
              </a:ext>
            </a:extLst>
          </p:cNvPr>
          <p:cNvSpPr txBox="1"/>
          <p:nvPr/>
        </p:nvSpPr>
        <p:spPr>
          <a:xfrm>
            <a:off x="1917218" y="631167"/>
            <a:ext cx="9001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 smtClean="0"/>
              <a:t>교회학교 </a:t>
            </a:r>
            <a:r>
              <a:rPr lang="ko-KR" altLang="en-US" sz="3200" b="1" dirty="0"/>
              <a:t>성장을 위한 동력</a:t>
            </a:r>
            <a:r>
              <a:rPr lang="en-US" altLang="ko-KR" sz="3200" b="1" dirty="0"/>
              <a:t>, ‘</a:t>
            </a:r>
            <a:r>
              <a:rPr lang="ko-KR" altLang="en-US" sz="3200" b="1" dirty="0"/>
              <a:t>부모 교육’</a:t>
            </a:r>
            <a:r>
              <a:rPr lang="en-US" altLang="ko-KR" sz="3200" b="1" dirty="0"/>
              <a:t>!</a:t>
            </a:r>
            <a:endParaRPr lang="ko-KR" altLang="en-US" sz="32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44BCE3-C470-3AA9-2E3C-3C762E12D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59" y="1522682"/>
            <a:ext cx="9487466" cy="3833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AC8FB-A896-90C7-4C09-D382BB881392}"/>
              </a:ext>
            </a:extLst>
          </p:cNvPr>
          <p:cNvSpPr txBox="1"/>
          <p:nvPr/>
        </p:nvSpPr>
        <p:spPr>
          <a:xfrm>
            <a:off x="1485713" y="5611832"/>
            <a:ext cx="8847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*</a:t>
            </a:r>
            <a:r>
              <a:rPr lang="ko-KR" altLang="en-US" sz="1400" dirty="0"/>
              <a:t>출처</a:t>
            </a:r>
            <a:r>
              <a:rPr lang="en-US" altLang="ko-KR" sz="1400" dirty="0"/>
              <a:t>) </a:t>
            </a:r>
            <a:r>
              <a:rPr lang="ko-KR" altLang="en-US" sz="1400" dirty="0" err="1"/>
              <a:t>한국기독교목회자협의회</a:t>
            </a:r>
            <a:r>
              <a:rPr lang="en-US" altLang="ko-KR" sz="1400" dirty="0"/>
              <a:t>, 2023 </a:t>
            </a:r>
            <a:r>
              <a:rPr lang="ko-KR" altLang="en-US" sz="1400" dirty="0"/>
              <a:t>한국인의 종교생활과 신앙의식 조사 </a:t>
            </a:r>
            <a:endParaRPr lang="en-US" altLang="ko-KR" sz="1400" dirty="0"/>
          </a:p>
          <a:p>
            <a:r>
              <a:rPr lang="en-US" altLang="ko-KR" sz="1400" dirty="0"/>
              <a:t>         (</a:t>
            </a:r>
            <a:r>
              <a:rPr lang="ko-KR" altLang="en-US" sz="1400" dirty="0"/>
              <a:t>전국 교회 담임목사 </a:t>
            </a:r>
            <a:r>
              <a:rPr lang="en-US" altLang="ko-KR" sz="1400" dirty="0"/>
              <a:t>802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/>
              <a:t>모바일 조사</a:t>
            </a:r>
            <a:r>
              <a:rPr lang="en-US" altLang="ko-KR" sz="1400" dirty="0"/>
              <a:t>, 2023.01.31.~02.12)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12092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C96660-003F-DEC2-2EEE-D0B1DB649F5F}"/>
              </a:ext>
            </a:extLst>
          </p:cNvPr>
          <p:cNvSpPr txBox="1"/>
          <p:nvPr/>
        </p:nvSpPr>
        <p:spPr>
          <a:xfrm>
            <a:off x="1416201" y="6097702"/>
            <a:ext cx="90016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* </a:t>
            </a:r>
            <a:r>
              <a:rPr lang="ko-KR" altLang="en-US" sz="1300" kern="0" dirty="0">
                <a:solidFill>
                  <a:prstClr val="black"/>
                </a:solidFill>
              </a:rPr>
              <a:t>출처</a:t>
            </a:r>
            <a:r>
              <a:rPr lang="en-US" altLang="ko-KR" sz="1300" kern="0" dirty="0">
                <a:solidFill>
                  <a:prstClr val="black"/>
                </a:solidFill>
              </a:rPr>
              <a:t> : </a:t>
            </a:r>
            <a:r>
              <a:rPr lang="ko-KR" altLang="en-US" sz="1300" kern="0" dirty="0">
                <a:solidFill>
                  <a:prstClr val="black"/>
                </a:solidFill>
              </a:rPr>
              <a:t>예장통합 </a:t>
            </a:r>
            <a:r>
              <a:rPr lang="ko-KR" altLang="en-US" sz="1300" kern="0" dirty="0" err="1">
                <a:solidFill>
                  <a:prstClr val="black"/>
                </a:solidFill>
              </a:rPr>
              <a:t>서울서북노회</a:t>
            </a:r>
            <a:r>
              <a:rPr lang="ko-KR" altLang="en-US" sz="1300" kern="0" dirty="0">
                <a:solidFill>
                  <a:prstClr val="black"/>
                </a:solidFill>
              </a:rPr>
              <a:t> </a:t>
            </a:r>
            <a:r>
              <a:rPr lang="en-US" altLang="ko-KR" sz="1300" kern="0" dirty="0">
                <a:solidFill>
                  <a:prstClr val="black"/>
                </a:solidFill>
              </a:rPr>
              <a:t>‘</a:t>
            </a:r>
            <a:r>
              <a:rPr lang="ko-KR" altLang="en-US" sz="1300" kern="0" dirty="0">
                <a:solidFill>
                  <a:prstClr val="black"/>
                </a:solidFill>
              </a:rPr>
              <a:t>교회학교 실태조사</a:t>
            </a:r>
            <a:r>
              <a:rPr lang="en-US" altLang="ko-KR" sz="1300" kern="0" dirty="0">
                <a:solidFill>
                  <a:prstClr val="black"/>
                </a:solidFill>
              </a:rPr>
              <a:t>’ (</a:t>
            </a:r>
            <a:r>
              <a:rPr lang="ko-KR" altLang="en-US" sz="1300" kern="0" dirty="0">
                <a:solidFill>
                  <a:prstClr val="black"/>
                </a:solidFill>
              </a:rPr>
              <a:t>노회 소속 </a:t>
            </a:r>
            <a:r>
              <a:rPr lang="en-US" altLang="ko-KR" sz="1300" kern="0" dirty="0">
                <a:solidFill>
                  <a:prstClr val="black"/>
                </a:solidFill>
              </a:rPr>
              <a:t>155</a:t>
            </a:r>
            <a:r>
              <a:rPr lang="ko-KR" altLang="en-US" sz="1300" kern="0" dirty="0">
                <a:solidFill>
                  <a:prstClr val="black"/>
                </a:solidFill>
              </a:rPr>
              <a:t>개 교회 교육담당 목사</a:t>
            </a:r>
            <a:r>
              <a:rPr lang="en-US" altLang="ko-KR" sz="1300" kern="0" dirty="0">
                <a:solidFill>
                  <a:prstClr val="black"/>
                </a:solidFill>
              </a:rPr>
              <a:t>, 2022.03.25~04.08)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CCDFB9-BECB-144A-0F53-E533D00E9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22" y="1846217"/>
            <a:ext cx="8415610" cy="4035068"/>
          </a:xfrm>
          <a:prstGeom prst="rect">
            <a:avLst/>
          </a:prstGeom>
        </p:spPr>
      </p:pic>
      <p:sp>
        <p:nvSpPr>
          <p:cNvPr id="3" name="Object 14">
            <a:extLst>
              <a:ext uri="{FF2B5EF4-FFF2-40B4-BE49-F238E27FC236}">
                <a16:creationId xmlns:a16="http://schemas.microsoft.com/office/drawing/2014/main" id="{D67833D3-0428-7E2A-D2EE-7463F0AA1729}"/>
              </a:ext>
            </a:extLst>
          </p:cNvPr>
          <p:cNvSpPr txBox="1"/>
          <p:nvPr/>
        </p:nvSpPr>
        <p:spPr>
          <a:xfrm>
            <a:off x="1620030" y="801186"/>
            <a:ext cx="7537243" cy="703104"/>
          </a:xfrm>
          <a:prstGeom prst="rect">
            <a:avLst/>
          </a:prstGeom>
          <a:noFill/>
        </p:spPr>
        <p:txBody>
          <a:bodyPr wrap="square"/>
          <a:lstStyle/>
          <a:p>
            <a:pPr marL="0" marR="0" lv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36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교회</a:t>
            </a:r>
            <a:r>
              <a:rPr lang="en-US" altLang="ko-KR" sz="36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-</a:t>
            </a:r>
            <a:r>
              <a:rPr lang="ko-KR" altLang="en-US" sz="36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가정 연계 교육 시스템 구축 필요</a:t>
            </a:r>
            <a:r>
              <a:rPr lang="en-US" altLang="ko-KR" sz="36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!</a:t>
            </a:r>
            <a:endParaRPr kumimoji="0" lang="en-US" altLang="ko-KR" sz="3600" b="1" i="0" u="none" strike="noStrike" kern="1200" cap="none" spc="0" normalizeH="0" baseline="0" dirty="0"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5523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CF4F2A-F8FD-0810-5FB8-34B9EB9462CA}"/>
              </a:ext>
            </a:extLst>
          </p:cNvPr>
          <p:cNvSpPr txBox="1"/>
          <p:nvPr/>
        </p:nvSpPr>
        <p:spPr>
          <a:xfrm>
            <a:off x="2063552" y="620688"/>
            <a:ext cx="47525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ko-KR" dirty="0">
              <a:latin typeface="맑은 고딕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3200" dirty="0">
                <a:latin typeface="맑은 고딕"/>
                <a:ea typeface="맑은 고딕" panose="020B0503020000020004" pitchFamily="50" charset="-127"/>
              </a:rPr>
              <a:t>      </a:t>
            </a:r>
            <a:r>
              <a:rPr lang="ko-KR" altLang="en-US" sz="3200" u="sng" dirty="0">
                <a:latin typeface="맑은 고딕"/>
                <a:ea typeface="맑은 고딕" panose="020B0503020000020004" pitchFamily="50" charset="-127"/>
              </a:rPr>
              <a:t>한국선교 초기</a:t>
            </a:r>
            <a:endParaRPr lang="en-US" altLang="ko-KR" sz="3200" u="sng" dirty="0">
              <a:latin typeface="맑은 고딕"/>
              <a:ea typeface="맑은 고딕" panose="020B0503020000020004" pitchFamily="50" charset="-127"/>
            </a:endParaRPr>
          </a:p>
          <a:p>
            <a:pPr>
              <a:defRPr/>
            </a:pPr>
            <a:endParaRPr lang="en-US" altLang="ko-KR" sz="3200" dirty="0">
              <a:latin typeface="맑은 고딕"/>
              <a:ea typeface="맑은 고딕" panose="020B0503020000020004" pitchFamily="50" charset="-127"/>
            </a:endParaRPr>
          </a:p>
          <a:p>
            <a:pPr fontAlgn="base">
              <a:defRPr/>
            </a:pPr>
            <a:r>
              <a:rPr lang="ko-KR" altLang="en-US" sz="3200" dirty="0">
                <a:latin typeface="맑은 고딕"/>
                <a:ea typeface="맑은 고딕" panose="020B0503020000020004" pitchFamily="50" charset="-127"/>
              </a:rPr>
              <a:t> “주일학교는 그 부모의 가르치는 것을 </a:t>
            </a:r>
            <a:r>
              <a:rPr lang="ko-KR" altLang="en-US" sz="320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보충</a:t>
            </a:r>
            <a:r>
              <a:rPr lang="ko-KR" altLang="en-US" sz="3200" dirty="0">
                <a:latin typeface="맑은 고딕"/>
                <a:ea typeface="맑은 고딕" panose="020B0503020000020004" pitchFamily="50" charset="-127"/>
              </a:rPr>
              <a:t>하는 것이니 </a:t>
            </a:r>
            <a:r>
              <a:rPr lang="ko-KR" altLang="en-US" sz="320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부모가 그 책임을 내려놓고 그 선생이 다 할 수 </a:t>
            </a:r>
            <a:r>
              <a:rPr lang="ko-KR" altLang="en-US" sz="3200" dirty="0" err="1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없느니라</a:t>
            </a:r>
            <a:r>
              <a:rPr lang="en-US" altLang="ko-KR" sz="3200" dirty="0">
                <a:latin typeface="맑은 고딕"/>
                <a:ea typeface="맑은 고딕" panose="020B0503020000020004" pitchFamily="50" charset="-127"/>
              </a:rPr>
              <a:t>.”</a:t>
            </a:r>
          </a:p>
          <a:p>
            <a:pPr fontAlgn="base">
              <a:defRPr/>
            </a:pPr>
            <a:endParaRPr lang="ko-KR" altLang="en-US" sz="3200" dirty="0">
              <a:latin typeface="맑은 고딕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en-US" altLang="ko-KR" sz="2400" dirty="0">
                <a:latin typeface="맑은 고딕"/>
                <a:ea typeface="맑은 고딕" panose="020B0503020000020004" pitchFamily="50" charset="-127"/>
              </a:rPr>
              <a:t>       (</a:t>
            </a:r>
            <a:r>
              <a:rPr lang="ko-KR" altLang="en-US" sz="2400" dirty="0" err="1">
                <a:latin typeface="맑은 고딕"/>
                <a:ea typeface="맑은 고딕" panose="020B0503020000020004" pitchFamily="50" charset="-127"/>
              </a:rPr>
              <a:t>곽안련</a:t>
            </a:r>
            <a:r>
              <a:rPr lang="en-US" altLang="ko-KR" sz="2400" dirty="0">
                <a:latin typeface="맑은 고딕"/>
                <a:ea typeface="맑은 고딕" panose="020B0503020000020004" pitchFamily="50" charset="-127"/>
              </a:rPr>
              <a:t>, 『</a:t>
            </a:r>
            <a:r>
              <a:rPr lang="ko-KR" altLang="en-US" sz="2400" dirty="0">
                <a:latin typeface="맑은 고딕"/>
                <a:ea typeface="맑은 고딕" panose="020B0503020000020004" pitchFamily="50" charset="-127"/>
              </a:rPr>
              <a:t>목사지법</a:t>
            </a:r>
            <a:r>
              <a:rPr lang="en-US" altLang="ko-KR" sz="2400" dirty="0">
                <a:latin typeface="맑은 고딕"/>
                <a:ea typeface="맑은 고딕" panose="020B0503020000020004" pitchFamily="50" charset="-127"/>
              </a:rPr>
              <a:t>』, 1919)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490591B-A109-DBFA-06F2-46223D5FB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04664"/>
            <a:ext cx="2830438" cy="4655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185702-8725-5E35-6283-8D774370CCA7}"/>
              </a:ext>
            </a:extLst>
          </p:cNvPr>
          <p:cNvSpPr txBox="1"/>
          <p:nvPr/>
        </p:nvSpPr>
        <p:spPr>
          <a:xfrm>
            <a:off x="3091544" y="575022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8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교회</a:t>
            </a:r>
            <a:r>
              <a:rPr lang="en-US" altLang="ko-KR" sz="28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-</a:t>
            </a:r>
            <a:r>
              <a:rPr lang="ko-KR" altLang="en-US" sz="28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가정 연계 교육 시스템 필요</a:t>
            </a:r>
            <a:r>
              <a:rPr lang="en-US" altLang="ko-KR" sz="28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!</a:t>
            </a:r>
            <a:endParaRPr kumimoji="0" lang="en-US" altLang="ko-KR" sz="2800" b="1" i="0" u="none" strike="noStrike" kern="1200" cap="none" spc="0" normalizeH="0" baseline="0" dirty="0"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DB88E7BF-7BBC-F15C-53A3-2D33DBC8FEB1}"/>
              </a:ext>
            </a:extLst>
          </p:cNvPr>
          <p:cNvSpPr/>
          <p:nvPr/>
        </p:nvSpPr>
        <p:spPr>
          <a:xfrm>
            <a:off x="2307772" y="5806441"/>
            <a:ext cx="696686" cy="394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164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2861025" y="637595"/>
            <a:ext cx="8690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청소년 예배 만족 요인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찬양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4881C-342F-EB63-E53D-D6D25CDF7E0B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예배 만족 요소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(Base=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예배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만족자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N=405, %)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4" name="개체 2">
            <a:extLst>
              <a:ext uri="{FF2B5EF4-FFF2-40B4-BE49-F238E27FC236}">
                <a16:creationId xmlns:a16="http://schemas.microsoft.com/office/drawing/2014/main" id="{3801883C-A895-BDE9-B517-469BA5B78939}"/>
              </a:ext>
            </a:extLst>
          </p:cNvPr>
          <p:cNvGraphicFramePr>
            <a:graphicFrameLocks/>
          </p:cNvGraphicFramePr>
          <p:nvPr/>
        </p:nvGraphicFramePr>
        <p:xfrm>
          <a:off x="876276" y="1633302"/>
          <a:ext cx="9652904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oup 94">
            <a:extLst>
              <a:ext uri="{FF2B5EF4-FFF2-40B4-BE49-F238E27FC236}">
                <a16:creationId xmlns:a16="http://schemas.microsoft.com/office/drawing/2014/main" id="{07357402-5555-DF3F-0C19-4996BE0AF731}"/>
              </a:ext>
            </a:extLst>
          </p:cNvPr>
          <p:cNvGraphicFramePr>
            <a:graphicFrameLocks noGrp="1"/>
          </p:cNvGraphicFramePr>
          <p:nvPr/>
        </p:nvGraphicFramePr>
        <p:xfrm>
          <a:off x="1054750" y="4976481"/>
          <a:ext cx="9281658" cy="545973"/>
        </p:xfrm>
        <a:graphic>
          <a:graphicData uri="http://schemas.openxmlformats.org/drawingml/2006/table">
            <a:tbl>
              <a:tblPr/>
              <a:tblGrid>
                <a:gridCol w="154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943">
                  <a:extLst>
                    <a:ext uri="{9D8B030D-6E8A-4147-A177-3AD203B41FA5}">
                      <a16:colId xmlns:a16="http://schemas.microsoft.com/office/drawing/2014/main" val="2535606662"/>
                    </a:ext>
                  </a:extLst>
                </a:gridCol>
                <a:gridCol w="1546943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546943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546943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546943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찬양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중고등부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친구들과의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교제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말씀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설교 시간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기도 시간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다양한 신앙교육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콘텐츠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성경공부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05637" y="2364627"/>
            <a:ext cx="313098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중고등부</a:t>
            </a:r>
            <a:r>
              <a:rPr lang="ko-KR" altLang="en-US" dirty="0"/>
              <a:t> 예배 만족도 </a:t>
            </a:r>
            <a:r>
              <a:rPr lang="en-US" altLang="ko-KR" dirty="0"/>
              <a:t>83.0%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219199" y="5700168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청소년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</a:t>
            </a:r>
            <a:r>
              <a:rPr lang="ko-KR" altLang="en-US" sz="1400" dirty="0" err="1"/>
              <a:t>교회출석</a:t>
            </a:r>
            <a:r>
              <a:rPr lang="ko-KR" altLang="en-US" sz="1400" dirty="0"/>
              <a:t> 중고생</a:t>
            </a:r>
            <a:r>
              <a:rPr lang="en-US" altLang="ko-KR" sz="1400" dirty="0"/>
              <a:t>, 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2023.05.12~24)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21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655679" y="726660"/>
            <a:ext cx="1020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청소년 예배 불만족 요인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</a:rPr>
              <a:t>설교시간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4881C-342F-EB63-E53D-D6D25CDF7E0B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예배 불만족 요소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(Base=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예배 불만족자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N=405, %)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2" name="개체 2">
            <a:extLst>
              <a:ext uri="{FF2B5EF4-FFF2-40B4-BE49-F238E27FC236}">
                <a16:creationId xmlns:a16="http://schemas.microsoft.com/office/drawing/2014/main" id="{744CB401-5F7E-5F47-1440-B79B528A1E7A}"/>
              </a:ext>
            </a:extLst>
          </p:cNvPr>
          <p:cNvGraphicFramePr>
            <a:graphicFrameLocks/>
          </p:cNvGraphicFramePr>
          <p:nvPr/>
        </p:nvGraphicFramePr>
        <p:xfrm>
          <a:off x="937048" y="1779437"/>
          <a:ext cx="9734393" cy="312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94">
            <a:extLst>
              <a:ext uri="{FF2B5EF4-FFF2-40B4-BE49-F238E27FC236}">
                <a16:creationId xmlns:a16="http://schemas.microsoft.com/office/drawing/2014/main" id="{D1562F9F-F975-120C-81C9-FE4C0DC7956B}"/>
              </a:ext>
            </a:extLst>
          </p:cNvPr>
          <p:cNvGraphicFramePr>
            <a:graphicFrameLocks noGrp="1"/>
          </p:cNvGraphicFramePr>
          <p:nvPr/>
        </p:nvGraphicFramePr>
        <p:xfrm>
          <a:off x="1115523" y="4860526"/>
          <a:ext cx="9360016" cy="769430"/>
        </p:xfrm>
        <a:graphic>
          <a:graphicData uri="http://schemas.openxmlformats.org/drawingml/2006/table">
            <a:tbl>
              <a:tblPr/>
              <a:tblGrid>
                <a:gridCol w="117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002">
                  <a:extLst>
                    <a:ext uri="{9D8B030D-6E8A-4147-A177-3AD203B41FA5}">
                      <a16:colId xmlns:a16="http://schemas.microsoft.com/office/drawing/2014/main" val="44091984"/>
                    </a:ext>
                  </a:extLst>
                </a:gridCol>
                <a:gridCol w="1170002">
                  <a:extLst>
                    <a:ext uri="{9D8B030D-6E8A-4147-A177-3AD203B41FA5}">
                      <a16:colId xmlns:a16="http://schemas.microsoft.com/office/drawing/2014/main" val="861363989"/>
                    </a:ext>
                  </a:extLst>
                </a:gridCol>
                <a:gridCol w="1170002">
                  <a:extLst>
                    <a:ext uri="{9D8B030D-6E8A-4147-A177-3AD203B41FA5}">
                      <a16:colId xmlns:a16="http://schemas.microsoft.com/office/drawing/2014/main" val="2535606662"/>
                    </a:ext>
                  </a:extLst>
                </a:gridCol>
                <a:gridCol w="1170002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170002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170002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170002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설교 시간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중고등부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친구들과의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관계 문제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말씀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기도 시간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다양한 신앙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교육 콘텐츠의 부재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성경공부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찬양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신앙심이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없어서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155134" y="5839949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청소년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</a:t>
            </a:r>
            <a:r>
              <a:rPr lang="ko-KR" altLang="en-US" sz="1400" dirty="0" err="1"/>
              <a:t>교회출석</a:t>
            </a:r>
            <a:r>
              <a:rPr lang="ko-KR" altLang="en-US" sz="1400" dirty="0"/>
              <a:t> 중고생</a:t>
            </a:r>
            <a:r>
              <a:rPr lang="en-US" altLang="ko-KR" sz="1400" dirty="0"/>
              <a:t>, 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2023.05.12~24)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49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204417" y="655409"/>
            <a:ext cx="1506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공과 공부 </a:t>
            </a:r>
            <a:r>
              <a:rPr lang="ko-KR" altLang="en-US" sz="3200" b="1" dirty="0" err="1">
                <a:solidFill>
                  <a:prstClr val="black"/>
                </a:solidFill>
              </a:rPr>
              <a:t>만족요인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성경공부 자체보다는 선생님</a:t>
            </a:r>
            <a:r>
              <a:rPr lang="en-US" altLang="ko-KR" sz="3200" b="1" dirty="0">
                <a:solidFill>
                  <a:prstClr val="black"/>
                </a:solidFill>
              </a:rPr>
              <a:t>/</a:t>
            </a:r>
            <a:r>
              <a:rPr lang="ko-KR" altLang="en-US" sz="3200" b="1" dirty="0">
                <a:solidFill>
                  <a:prstClr val="black"/>
                </a:solidFill>
              </a:rPr>
              <a:t>친구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4881C-342F-EB63-E53D-D6D25CDF7E0B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공과공부 만족 이유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(Base=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공과공부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만족자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N=233, %)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2" name="개체 2">
            <a:extLst>
              <a:ext uri="{FF2B5EF4-FFF2-40B4-BE49-F238E27FC236}">
                <a16:creationId xmlns:a16="http://schemas.microsoft.com/office/drawing/2014/main" id="{4F1B129C-96FF-EDB7-FB05-8B9FA51AA452}"/>
              </a:ext>
            </a:extLst>
          </p:cNvPr>
          <p:cNvGraphicFramePr>
            <a:graphicFrameLocks/>
          </p:cNvGraphicFramePr>
          <p:nvPr/>
        </p:nvGraphicFramePr>
        <p:xfrm>
          <a:off x="892237" y="1911531"/>
          <a:ext cx="9790851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94">
            <a:extLst>
              <a:ext uri="{FF2B5EF4-FFF2-40B4-BE49-F238E27FC236}">
                <a16:creationId xmlns:a16="http://schemas.microsoft.com/office/drawing/2014/main" id="{7F2ACB99-5BB1-BD31-7D9E-D0ED2FDD2C1A}"/>
              </a:ext>
            </a:extLst>
          </p:cNvPr>
          <p:cNvGraphicFramePr>
            <a:graphicFrameLocks noGrp="1"/>
          </p:cNvGraphicFramePr>
          <p:nvPr/>
        </p:nvGraphicFramePr>
        <p:xfrm>
          <a:off x="1070713" y="5263764"/>
          <a:ext cx="9414300" cy="501206"/>
        </p:xfrm>
        <a:graphic>
          <a:graphicData uri="http://schemas.openxmlformats.org/drawingml/2006/table">
            <a:tbl>
              <a:tblPr/>
              <a:tblGrid>
                <a:gridCol w="188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860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882860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882860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882860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좋은 선생님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좋은 친구들과 함께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보내는 시간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공과공부를 통해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얻은 신앙적인 유익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흥미로운 성경공부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다양한 성경 공부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방법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70816" y="2309751"/>
            <a:ext cx="298190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/>
              <a:t>공과공부</a:t>
            </a:r>
            <a:r>
              <a:rPr lang="ko-KR" altLang="en-US" dirty="0"/>
              <a:t> 하는 비율 </a:t>
            </a:r>
            <a:r>
              <a:rPr lang="en-US" altLang="ko-KR" dirty="0">
                <a:solidFill>
                  <a:srgbClr val="FF0000"/>
                </a:solidFill>
              </a:rPr>
              <a:t>63.9%</a:t>
            </a:r>
            <a:r>
              <a:rPr lang="ko-KR" altLang="en-US" dirty="0"/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70072" y="5946562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청소년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</a:t>
            </a:r>
            <a:r>
              <a:rPr lang="ko-KR" altLang="en-US" sz="1400" dirty="0" err="1"/>
              <a:t>교회출석</a:t>
            </a:r>
            <a:r>
              <a:rPr lang="ko-KR" altLang="en-US" sz="1400" dirty="0"/>
              <a:t> 중고생</a:t>
            </a:r>
            <a:r>
              <a:rPr lang="en-US" altLang="ko-KR" sz="1400" dirty="0"/>
              <a:t>, 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2023.05.12~24)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525447" y="374359"/>
            <a:ext cx="975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prstClr val="black"/>
                </a:solidFill>
              </a:rPr>
              <a:t>공과공부</a:t>
            </a:r>
            <a:r>
              <a:rPr lang="ko-KR" altLang="en-US" sz="3200" b="1" dirty="0">
                <a:solidFill>
                  <a:prstClr val="black"/>
                </a:solidFill>
              </a:rPr>
              <a:t> 불만족 요인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교재가 재미없다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</a:p>
          <a:p>
            <a:r>
              <a:rPr lang="en-US" altLang="ko-KR" sz="32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흥미를 끌 수 있는 교재 개발 </a:t>
            </a:r>
            <a:r>
              <a:rPr lang="en-US" altLang="ko-KR" sz="3200" b="1" dirty="0">
                <a:solidFill>
                  <a:prstClr val="black"/>
                </a:solidFill>
              </a:rPr>
              <a:t>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4881C-342F-EB63-E53D-D6D25CDF7E0B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공과공부 불만족 이유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(Base=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공과공부 불만족자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N=56, %)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4" name="개체 2">
            <a:extLst>
              <a:ext uri="{FF2B5EF4-FFF2-40B4-BE49-F238E27FC236}">
                <a16:creationId xmlns:a16="http://schemas.microsoft.com/office/drawing/2014/main" id="{03E9ED9A-5F60-FCFF-1338-8604BDC4A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999274"/>
              </p:ext>
            </p:extLst>
          </p:nvPr>
        </p:nvGraphicFramePr>
        <p:xfrm>
          <a:off x="1002308" y="1580883"/>
          <a:ext cx="9674321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oup 94">
            <a:extLst>
              <a:ext uri="{FF2B5EF4-FFF2-40B4-BE49-F238E27FC236}">
                <a16:creationId xmlns:a16="http://schemas.microsoft.com/office/drawing/2014/main" id="{DD9AD2D2-4D87-0EE5-E06F-849EFBF2B782}"/>
              </a:ext>
            </a:extLst>
          </p:cNvPr>
          <p:cNvGraphicFramePr>
            <a:graphicFrameLocks noGrp="1"/>
          </p:cNvGraphicFramePr>
          <p:nvPr/>
        </p:nvGraphicFramePr>
        <p:xfrm>
          <a:off x="1180783" y="4924062"/>
          <a:ext cx="9302256" cy="769430"/>
        </p:xfrm>
        <a:graphic>
          <a:graphicData uri="http://schemas.openxmlformats.org/drawingml/2006/table">
            <a:tbl>
              <a:tblPr/>
              <a:tblGrid>
                <a:gridCol w="1550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376">
                  <a:extLst>
                    <a:ext uri="{9D8B030D-6E8A-4147-A177-3AD203B41FA5}">
                      <a16:colId xmlns:a16="http://schemas.microsoft.com/office/drawing/2014/main" val="2535606662"/>
                    </a:ext>
                  </a:extLst>
                </a:gridCol>
                <a:gridCol w="1550376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550376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550376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550376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성경공부 교재가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재미없어서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공과공부를 통해 얻는 신앙적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유익이 없어서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 공부 방법이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단조로워서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친구와의 관계가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좋지 않아서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선생님이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교사로서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자질 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선생님과의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관계가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나빠서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201727" y="5892367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청소년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</a:t>
            </a:r>
            <a:r>
              <a:rPr lang="ko-KR" altLang="en-US" sz="1400" dirty="0" err="1"/>
              <a:t>교회출석</a:t>
            </a:r>
            <a:r>
              <a:rPr lang="ko-KR" altLang="en-US" sz="1400" dirty="0"/>
              <a:t> 중고생</a:t>
            </a:r>
            <a:r>
              <a:rPr lang="en-US" altLang="ko-KR" sz="1400" dirty="0"/>
              <a:t>, 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2023.05.12~24)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53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E58A67-39F9-4018-B922-9103A5B958E7}"/>
              </a:ext>
            </a:extLst>
          </p:cNvPr>
          <p:cNvSpPr txBox="1"/>
          <p:nvPr/>
        </p:nvSpPr>
        <p:spPr>
          <a:xfrm>
            <a:off x="908485" y="891069"/>
            <a:ext cx="1056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청년 사역 핵심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그들은 교회 일꾼보다 주체가 되고 싶다</a:t>
            </a:r>
            <a:r>
              <a:rPr lang="en-US" altLang="ko-KR" sz="3200" b="1" dirty="0">
                <a:latin typeface="+mj-lt"/>
              </a:rPr>
              <a:t>!</a:t>
            </a:r>
            <a:endParaRPr lang="ko-KR" altLang="en-US" sz="3200" b="1" dirty="0">
              <a:latin typeface="+mj-lt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AFC7373-BB6C-CBD5-1D0A-9116C742E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95" y="1939636"/>
            <a:ext cx="9921441" cy="3425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7C5CD0-040A-022B-D016-D56AB261484D}"/>
              </a:ext>
            </a:extLst>
          </p:cNvPr>
          <p:cNvSpPr txBox="1"/>
          <p:nvPr/>
        </p:nvSpPr>
        <p:spPr>
          <a:xfrm>
            <a:off x="1236616" y="5735602"/>
            <a:ext cx="84821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*각각 </a:t>
            </a:r>
            <a:r>
              <a:rPr lang="en-US" altLang="ko-KR" sz="1400" dirty="0"/>
              <a:t>4</a:t>
            </a:r>
            <a:r>
              <a:rPr lang="ko-KR" altLang="en-US" sz="1400" dirty="0"/>
              <a:t>점 척도 질문으로 ‘그렇다’</a:t>
            </a:r>
            <a:r>
              <a:rPr lang="en-US" altLang="ko-KR" sz="1400" dirty="0"/>
              <a:t>(</a:t>
            </a:r>
            <a:r>
              <a:rPr lang="ko-KR" altLang="en-US" sz="1400" dirty="0"/>
              <a:t>매우</a:t>
            </a:r>
            <a:r>
              <a:rPr lang="en-US" altLang="ko-KR" sz="1400" dirty="0"/>
              <a:t>+</a:t>
            </a:r>
            <a:r>
              <a:rPr lang="ko-KR" altLang="en-US" sz="1400" dirty="0"/>
              <a:t>약간</a:t>
            </a:r>
            <a:r>
              <a:rPr lang="en-US" altLang="ko-KR" sz="1400" dirty="0"/>
              <a:t>), ‘</a:t>
            </a:r>
            <a:r>
              <a:rPr lang="ko-KR" altLang="en-US" sz="1400" dirty="0"/>
              <a:t>찬성’</a:t>
            </a:r>
            <a:r>
              <a:rPr lang="en-US" altLang="ko-KR" sz="1400" dirty="0"/>
              <a:t>(</a:t>
            </a:r>
            <a:r>
              <a:rPr lang="ko-KR" altLang="en-US" sz="1400" dirty="0"/>
              <a:t>적극</a:t>
            </a:r>
            <a:r>
              <a:rPr lang="en-US" altLang="ko-KR" sz="1400" dirty="0"/>
              <a:t>+</a:t>
            </a:r>
            <a:r>
              <a:rPr lang="ko-KR" altLang="en-US" sz="1400" dirty="0"/>
              <a:t>약간</a:t>
            </a:r>
            <a:r>
              <a:rPr lang="en-US" altLang="ko-KR" sz="1400" dirty="0"/>
              <a:t>) / ‘</a:t>
            </a:r>
            <a:r>
              <a:rPr lang="ko-KR" altLang="en-US" sz="1400" dirty="0"/>
              <a:t>반대’</a:t>
            </a:r>
            <a:r>
              <a:rPr lang="en-US" altLang="ko-KR" sz="1400" dirty="0"/>
              <a:t>(</a:t>
            </a:r>
            <a:r>
              <a:rPr lang="ko-KR" altLang="en-US" sz="1400" dirty="0"/>
              <a:t>적극</a:t>
            </a:r>
            <a:r>
              <a:rPr lang="en-US" altLang="ko-KR" sz="1400" dirty="0"/>
              <a:t>+</a:t>
            </a:r>
            <a:r>
              <a:rPr lang="ko-KR" altLang="en-US" sz="1400" dirty="0"/>
              <a:t>약간</a:t>
            </a:r>
            <a:r>
              <a:rPr lang="en-US" altLang="ko-KR" sz="1400" dirty="0"/>
              <a:t>) </a:t>
            </a:r>
            <a:r>
              <a:rPr lang="ko-KR" altLang="en-US" sz="1400" dirty="0"/>
              <a:t>비율임</a:t>
            </a:r>
            <a:endParaRPr lang="en-US" altLang="ko-KR" sz="1400" dirty="0"/>
          </a:p>
          <a:p>
            <a:pPr fontAlgn="base" latinLnBrk="0"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**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국민일보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ko-K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사귐과섬김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‘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개신교인의 교회 인식 조사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’</a:t>
            </a:r>
            <a:endParaRPr lang="en-US" altLang="ko-KR" sz="1400" kern="0" dirty="0">
              <a:solidFill>
                <a:prstClr val="black"/>
              </a:solidFill>
            </a:endParaRP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(</a:t>
            </a:r>
            <a:r>
              <a:rPr lang="ko-KR" altLang="en-US" sz="1400" dirty="0"/>
              <a:t>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교회 출석 개신교인</a:t>
            </a:r>
            <a:r>
              <a:rPr lang="en-US" altLang="ko-KR" sz="1400" dirty="0"/>
              <a:t>, 1000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/>
              <a:t>온라인조사</a:t>
            </a:r>
            <a:r>
              <a:rPr lang="en-US" altLang="ko-KR" sz="1400" dirty="0"/>
              <a:t>, 2022.08.18~24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31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전 세계에서 가장 낮은 출산율"/>
          <p:cNvSpPr txBox="1">
            <a:spLocks noGrp="1"/>
          </p:cNvSpPr>
          <p:nvPr>
            <p:ph type="ctrTitle"/>
          </p:nvPr>
        </p:nvSpPr>
        <p:spPr>
          <a:xfrm>
            <a:off x="2298785" y="1406198"/>
            <a:ext cx="7872770" cy="32123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0" b="1" dirty="0">
                <a:latin typeface="+mn-lt"/>
                <a:ea typeface="맑은 고딕"/>
              </a:rPr>
              <a:t>교회의 약한 고리 </a:t>
            </a:r>
            <a:r>
              <a:rPr lang="en-US" altLang="ko-KR" sz="4400" b="1" dirty="0">
                <a:latin typeface="+mn-lt"/>
                <a:ea typeface="맑은 고딕"/>
              </a:rPr>
              <a:t/>
            </a:r>
            <a:br>
              <a:rPr lang="en-US" altLang="ko-KR" sz="4400" b="1" dirty="0">
                <a:latin typeface="+mn-lt"/>
                <a:ea typeface="맑은 고딕"/>
              </a:rPr>
            </a:br>
            <a:r>
              <a:rPr lang="en-US" altLang="ko-KR" sz="4400" b="1" dirty="0">
                <a:latin typeface="+mn-lt"/>
                <a:ea typeface="맑은 고딕"/>
              </a:rPr>
              <a:t>3040</a:t>
            </a:r>
            <a:r>
              <a:rPr lang="ko-KR" altLang="en-US" sz="4400" b="1" dirty="0">
                <a:latin typeface="+mn-lt"/>
                <a:ea typeface="맑은 고딕"/>
              </a:rPr>
              <a:t>세대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48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6CCE719-3BC4-4F06-B7E3-A53FF7016DD8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5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</p:spTree>
    <p:extLst>
      <p:ext uri="{BB962C8B-B14F-4D97-AF65-F5344CB8AC3E}">
        <p14:creationId xmlns:p14="http://schemas.microsoft.com/office/powerpoint/2010/main" val="649401993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881D3A-6CBA-4626-9863-5F1B64967C25}"/>
              </a:ext>
            </a:extLst>
          </p:cNvPr>
          <p:cNvSpPr txBox="1"/>
          <p:nvPr/>
        </p:nvSpPr>
        <p:spPr>
          <a:xfrm>
            <a:off x="1761988" y="2121202"/>
            <a:ext cx="10289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dirty="0">
                <a:latin typeface="+mn-ea"/>
              </a:rPr>
              <a:t>1) </a:t>
            </a:r>
            <a:r>
              <a:rPr lang="ko-KR" altLang="en-US" sz="2600" dirty="0">
                <a:latin typeface="+mn-ea"/>
              </a:rPr>
              <a:t>절반 이상</a:t>
            </a:r>
            <a:r>
              <a:rPr lang="en-US" altLang="ko-KR" sz="2600" dirty="0">
                <a:latin typeface="+mn-ea"/>
              </a:rPr>
              <a:t>, </a:t>
            </a:r>
            <a:r>
              <a:rPr lang="ko-KR" altLang="en-US" sz="2600" dirty="0">
                <a:latin typeface="+mn-ea"/>
              </a:rPr>
              <a:t>직장 스트레스</a:t>
            </a:r>
            <a:r>
              <a:rPr lang="en-US" altLang="ko-KR" sz="2600" dirty="0">
                <a:latin typeface="+mn-ea"/>
              </a:rPr>
              <a:t>, </a:t>
            </a:r>
            <a:r>
              <a:rPr lang="ko-KR" altLang="en-US" sz="2600" dirty="0">
                <a:latin typeface="+mn-ea"/>
              </a:rPr>
              <a:t>가사</a:t>
            </a:r>
            <a:r>
              <a:rPr lang="en-US" altLang="ko-KR" sz="2600" dirty="0">
                <a:latin typeface="+mn-ea"/>
              </a:rPr>
              <a:t>/</a:t>
            </a:r>
            <a:r>
              <a:rPr lang="ko-KR" altLang="en-US" sz="2600" dirty="0">
                <a:latin typeface="+mn-ea"/>
              </a:rPr>
              <a:t>육아로 몸과 마음 지친다</a:t>
            </a:r>
            <a:endParaRPr lang="en-US" altLang="ko-KR" sz="2600" dirty="0">
              <a:latin typeface="+mn-ea"/>
            </a:endParaRPr>
          </a:p>
          <a:p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   </a:t>
            </a:r>
          </a:p>
          <a:p>
            <a:r>
              <a:rPr lang="en-US" altLang="ko-KR" sz="2600" dirty="0">
                <a:latin typeface="+mn-ea"/>
              </a:rPr>
              <a:t>2) </a:t>
            </a:r>
            <a:r>
              <a:rPr lang="ko-KR" altLang="en-US" sz="2600" dirty="0">
                <a:latin typeface="+mn-ea"/>
              </a:rPr>
              <a:t>하나님을 믿지만 그리스도는 잘 모르겠다 </a:t>
            </a:r>
            <a:r>
              <a:rPr lang="en-US" altLang="ko-KR" sz="2600" dirty="0">
                <a:latin typeface="+mn-ea"/>
              </a:rPr>
              <a:t>: 34%</a:t>
            </a:r>
          </a:p>
          <a:p>
            <a:endParaRPr lang="en-US" altLang="ko-KR" sz="2600" dirty="0">
              <a:latin typeface="+mn-ea"/>
            </a:endParaRPr>
          </a:p>
          <a:p>
            <a:r>
              <a:rPr lang="en-US" altLang="ko-KR" sz="2600" dirty="0">
                <a:latin typeface="+mn-ea"/>
              </a:rPr>
              <a:t>3) </a:t>
            </a:r>
            <a:r>
              <a:rPr lang="ko-KR" altLang="en-US" sz="2600" dirty="0">
                <a:latin typeface="+mn-ea"/>
              </a:rPr>
              <a:t>코로나 이후 </a:t>
            </a:r>
            <a:r>
              <a:rPr lang="ko-KR" altLang="en-US" sz="2600" dirty="0" err="1">
                <a:latin typeface="+mn-ea"/>
              </a:rPr>
              <a:t>현장예배</a:t>
            </a:r>
            <a:r>
              <a:rPr lang="ko-KR" altLang="en-US" sz="2600" dirty="0">
                <a:latin typeface="+mn-ea"/>
              </a:rPr>
              <a:t> </a:t>
            </a:r>
            <a:r>
              <a:rPr lang="ko-KR" altLang="en-US" sz="2600" dirty="0" err="1">
                <a:latin typeface="+mn-ea"/>
              </a:rPr>
              <a:t>이탈률</a:t>
            </a:r>
            <a:r>
              <a:rPr lang="ko-KR" altLang="en-US" sz="2600" dirty="0">
                <a:latin typeface="+mn-ea"/>
              </a:rPr>
              <a:t> </a:t>
            </a:r>
            <a:r>
              <a:rPr lang="en-US" altLang="ko-KR" sz="2600" dirty="0">
                <a:latin typeface="+mn-ea"/>
              </a:rPr>
              <a:t>43%</a:t>
            </a:r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  </a:t>
            </a:r>
            <a:r>
              <a:rPr lang="ko-KR" altLang="en-US" sz="2600" dirty="0">
                <a:latin typeface="+mn-ea"/>
                <a:sym typeface="Wingdings" panose="05000000000000000000" pitchFamily="2" charset="2"/>
              </a:rPr>
              <a:t>신앙수준 약화</a:t>
            </a:r>
            <a:endParaRPr lang="en-US" altLang="ko-KR" sz="2600" dirty="0">
              <a:latin typeface="+mn-ea"/>
              <a:sym typeface="Wingdings" panose="05000000000000000000" pitchFamily="2" charset="2"/>
            </a:endParaRPr>
          </a:p>
          <a:p>
            <a:endParaRPr lang="en-US" altLang="ko-KR" sz="2600" dirty="0">
              <a:latin typeface="+mn-ea"/>
              <a:sym typeface="Wingdings" panose="05000000000000000000" pitchFamily="2" charset="2"/>
            </a:endParaRPr>
          </a:p>
          <a:p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4) </a:t>
            </a:r>
            <a:r>
              <a:rPr lang="ko-KR" altLang="en-US" sz="2600" dirty="0">
                <a:latin typeface="+mn-ea"/>
                <a:sym typeface="Wingdings" panose="05000000000000000000" pitchFamily="2" charset="2"/>
              </a:rPr>
              <a:t>현장예배 이탈 </a:t>
            </a:r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3040, 10</a:t>
            </a:r>
            <a:r>
              <a:rPr lang="ko-KR" altLang="en-US" sz="2600" dirty="0">
                <a:latin typeface="+mn-ea"/>
                <a:sym typeface="Wingdings" panose="05000000000000000000" pitchFamily="2" charset="2"/>
              </a:rPr>
              <a:t>년 후 교회 이탈 의향 </a:t>
            </a:r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73%</a:t>
            </a:r>
          </a:p>
          <a:p>
            <a:endParaRPr lang="en-US" altLang="ko-KR" sz="2600" dirty="0">
              <a:latin typeface="+mn-ea"/>
            </a:endParaRPr>
          </a:p>
          <a:p>
            <a:r>
              <a:rPr lang="en-US" altLang="ko-KR" sz="2600" dirty="0">
                <a:latin typeface="+mn-ea"/>
              </a:rPr>
              <a:t>5) </a:t>
            </a:r>
            <a:r>
              <a:rPr lang="ko-KR" altLang="en-US" sz="2600" dirty="0">
                <a:latin typeface="+mn-ea"/>
              </a:rPr>
              <a:t>이들의 자녀들 교회학교 </a:t>
            </a:r>
            <a:r>
              <a:rPr lang="ko-KR" altLang="en-US" sz="2600" dirty="0" err="1">
                <a:latin typeface="+mn-ea"/>
              </a:rPr>
              <a:t>불출석</a:t>
            </a:r>
            <a:endParaRPr lang="en-US" altLang="ko-KR" sz="2600" dirty="0">
              <a:latin typeface="+mn-ea"/>
            </a:endParaRPr>
          </a:p>
          <a:p>
            <a:endParaRPr lang="en-US" altLang="ko-KR" sz="2600" dirty="0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3952B-EAE4-7884-2EFE-F44D1281455C}"/>
              </a:ext>
            </a:extLst>
          </p:cNvPr>
          <p:cNvSpPr txBox="1"/>
          <p:nvPr/>
        </p:nvSpPr>
        <p:spPr>
          <a:xfrm>
            <a:off x="1226778" y="835826"/>
            <a:ext cx="780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+mn-ea"/>
              </a:rPr>
              <a:t>    </a:t>
            </a:r>
            <a:r>
              <a:rPr lang="ko-KR" altLang="en-US" sz="3600" b="1" dirty="0">
                <a:latin typeface="+mn-ea"/>
              </a:rPr>
              <a:t>교회의 약한 고리</a:t>
            </a:r>
            <a:r>
              <a:rPr lang="en-US" altLang="ko-KR" sz="3600" b="1" dirty="0">
                <a:latin typeface="+mn-ea"/>
              </a:rPr>
              <a:t>, 3040</a:t>
            </a:r>
            <a:r>
              <a:rPr lang="ko-KR" altLang="en-US" sz="3600" b="1" dirty="0">
                <a:latin typeface="+mn-ea"/>
              </a:rPr>
              <a:t>세대</a:t>
            </a:r>
            <a:r>
              <a:rPr lang="en-US" altLang="ko-KR" sz="3600" b="1" dirty="0">
                <a:latin typeface="+mn-ea"/>
              </a:rPr>
              <a:t>!</a:t>
            </a:r>
          </a:p>
        </p:txBody>
      </p:sp>
      <p:sp>
        <p:nvSpPr>
          <p:cNvPr id="3" name="슬라이드 번호 개체 틀 7">
            <a:extLst>
              <a:ext uri="{FF2B5EF4-FFF2-40B4-BE49-F238E27FC236}">
                <a16:creationId xmlns:a16="http://schemas.microsoft.com/office/drawing/2014/main" id="{2FCD0444-AA2E-660E-2C65-8BE81E126FE2}"/>
              </a:ext>
            </a:extLst>
          </p:cNvPr>
          <p:cNvSpPr txBox="1">
            <a:spLocks/>
          </p:cNvSpPr>
          <p:nvPr/>
        </p:nvSpPr>
        <p:spPr>
          <a:xfrm>
            <a:off x="8488680" y="61560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25A02-260B-4665-8922-B147155A1493}" type="slidenum">
              <a:rPr lang="ko-KR" altLang="en-US" smtClean="0"/>
              <a:pPr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796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B8C073-12AA-EE7D-F271-E337BF895CF1}"/>
              </a:ext>
            </a:extLst>
          </p:cNvPr>
          <p:cNvSpPr txBox="1"/>
          <p:nvPr/>
        </p:nvSpPr>
        <p:spPr>
          <a:xfrm>
            <a:off x="660624" y="2069913"/>
            <a:ext cx="290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개신교인 인구 추이</a:t>
            </a:r>
            <a:endParaRPr lang="en-US" altLang="ko-KR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  <a:p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       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(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총인구 기준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,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%)</a:t>
            </a:r>
            <a:endParaRPr lang="ko-KR" altLang="en-US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D7D42-CFD6-E96F-D4E6-3261B20E0228}"/>
              </a:ext>
            </a:extLst>
          </p:cNvPr>
          <p:cNvSpPr txBox="1"/>
          <p:nvPr/>
        </p:nvSpPr>
        <p:spPr>
          <a:xfrm>
            <a:off x="8284054" y="2065582"/>
            <a:ext cx="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가나안성도 인구 추이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(%)</a:t>
            </a:r>
            <a:endParaRPr lang="ko-KR" altLang="en-US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4DF73-C94C-9429-6FA8-93CAB6A2E3DF}"/>
              </a:ext>
            </a:extLst>
          </p:cNvPr>
          <p:cNvSpPr txBox="1"/>
          <p:nvPr/>
        </p:nvSpPr>
        <p:spPr>
          <a:xfrm>
            <a:off x="4512261" y="2065582"/>
            <a:ext cx="312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표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개신교 인구수</a:t>
            </a:r>
          </a:p>
        </p:txBody>
      </p:sp>
      <p:sp>
        <p:nvSpPr>
          <p:cNvPr id="13" name="한 세대 후인 2050년, 교회 학교는 현재 대비 65% 가량 줄어들 것으로 추정됨">
            <a:extLst>
              <a:ext uri="{FF2B5EF4-FFF2-40B4-BE49-F238E27FC236}">
                <a16:creationId xmlns:a16="http://schemas.microsoft.com/office/drawing/2014/main" id="{FA688EE4-9E15-5596-0F72-7A45209183BF}"/>
              </a:ext>
            </a:extLst>
          </p:cNvPr>
          <p:cNvSpPr txBox="1"/>
          <p:nvPr/>
        </p:nvSpPr>
        <p:spPr>
          <a:xfrm>
            <a:off x="772511" y="5594883"/>
            <a:ext cx="11189234" cy="54839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fontAlgn="base" latinLnBrk="0"/>
            <a:r>
              <a:rPr lang="en-US" altLang="ko-KR" sz="1400" dirty="0"/>
              <a:t>*</a:t>
            </a:r>
            <a:r>
              <a:rPr lang="ko-KR" altLang="en-US" sz="1400" dirty="0"/>
              <a:t>출처 </a:t>
            </a:r>
            <a:r>
              <a:rPr lang="en-US" altLang="ko-KR" sz="1400" dirty="0"/>
              <a:t>: </a:t>
            </a:r>
            <a:r>
              <a:rPr lang="ko-KR" altLang="en-US" sz="1400" dirty="0" err="1"/>
              <a:t>한국기독교목회자협의회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한목협</a:t>
            </a:r>
            <a:r>
              <a:rPr lang="en-US" altLang="ko-KR" sz="1400" dirty="0"/>
              <a:t>), ‘</a:t>
            </a:r>
            <a:r>
              <a:rPr lang="ko-KR" altLang="en-US" sz="1400" dirty="0"/>
              <a:t>한국기독교분석리포트</a:t>
            </a:r>
            <a:r>
              <a:rPr lang="en-US" altLang="ko-KR" sz="1400" dirty="0"/>
              <a:t>’,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ko-KR" altLang="en-US" sz="1400" dirty="0"/>
              <a:t>서울</a:t>
            </a:r>
            <a:r>
              <a:rPr lang="en-US" altLang="ko-KR" sz="1400" dirty="0"/>
              <a:t>:</a:t>
            </a:r>
            <a:r>
              <a:rPr lang="ko-KR" altLang="en-US" sz="1400" dirty="0" err="1"/>
              <a:t>대한기독교서회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en-US" altLang="ko-KR" sz="1400" dirty="0"/>
              <a:t>2023.06.)(2023</a:t>
            </a:r>
            <a:r>
              <a:rPr lang="ko-KR" altLang="en-US" sz="1400" dirty="0"/>
              <a:t>년 한국인의 종교생활과 의식조사</a:t>
            </a:r>
            <a:r>
              <a:rPr lang="en-US" altLang="ko-KR" sz="1400" dirty="0"/>
              <a:t>)</a:t>
            </a:r>
          </a:p>
          <a:p>
            <a:pPr fontAlgn="base" latinLnBrk="0"/>
            <a:r>
              <a:rPr kumimoji="0" lang="en-US" altLang="ko-KR" sz="1400" u="none" strike="noStrike" kern="0" cap="none" spc="-150" normalizeH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sym typeface="Noto Sans CJK KR Regular"/>
              </a:rPr>
              <a:t>**2032</a:t>
            </a:r>
            <a:r>
              <a:rPr kumimoji="0" lang="ko-KR" altLang="en-US" sz="1400" u="none" strike="noStrike" kern="0" cap="none" spc="-150" normalizeH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sym typeface="Noto Sans CJK KR Regular"/>
              </a:rPr>
              <a:t>년 수치는 과거 </a:t>
            </a:r>
            <a:r>
              <a:rPr kumimoji="0" lang="en-US" altLang="ko-KR" sz="1400" u="none" strike="noStrike" kern="0" cap="none" spc="-150" normalizeH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sym typeface="Noto Sans CJK KR Regular"/>
              </a:rPr>
              <a:t>10</a:t>
            </a:r>
            <a:r>
              <a:rPr kumimoji="0" lang="ko-KR" altLang="en-US" sz="1400" u="none" strike="noStrike" kern="0" cap="none" spc="-150" normalizeH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sym typeface="Noto Sans CJK KR Regular"/>
              </a:rPr>
              <a:t>년간 </a:t>
            </a:r>
            <a:r>
              <a:rPr lang="ko-KR" altLang="en-US" sz="1400" kern="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Noto Sans CJK KR Regular"/>
              </a:rPr>
              <a:t>증감률을 그대로 적용한 결과임</a:t>
            </a:r>
            <a:endParaRPr kumimoji="0" lang="en-US" altLang="ko-KR" sz="1400" u="none" strike="noStrike" kern="0" cap="none" spc="-150" normalizeH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sym typeface="Noto Sans CJK KR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0675" y="634030"/>
            <a:ext cx="10419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현재 속도로 가면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, </a:t>
            </a:r>
          </a:p>
          <a:p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향후 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10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년 뒤 개신교인 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10%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로 추락할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 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수 있어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!</a:t>
            </a:r>
            <a:endParaRPr lang="ko-KR" altLang="en-US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맑은 고딕" panose="020B0503020000020004" pitchFamily="50" charset="-127"/>
            </a:endParaRPr>
          </a:p>
        </p:txBody>
      </p:sp>
      <p:sp>
        <p:nvSpPr>
          <p:cNvPr id="10" name="오른쪽 화살표[R] 9">
            <a:extLst>
              <a:ext uri="{FF2B5EF4-FFF2-40B4-BE49-F238E27FC236}">
                <a16:creationId xmlns:a16="http://schemas.microsoft.com/office/drawing/2014/main" id="{9B8A7C0A-0044-C4CF-000C-627576546F27}"/>
              </a:ext>
            </a:extLst>
          </p:cNvPr>
          <p:cNvSpPr/>
          <p:nvPr/>
        </p:nvSpPr>
        <p:spPr>
          <a:xfrm>
            <a:off x="3990536" y="3550520"/>
            <a:ext cx="441890" cy="5665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FED0A5-256F-CAFD-3C52-F2BFCE37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11" y="2566964"/>
            <a:ext cx="2935400" cy="329800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A66B74F-9A91-1943-A923-C8FAF342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347" y="2645870"/>
            <a:ext cx="3512933" cy="3033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265C316-C491-5F37-8503-2A4BD26A8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14" y="2596581"/>
            <a:ext cx="2814577" cy="2607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F9FEC-480E-996B-ABB6-09A503351B76}"/>
              </a:ext>
            </a:extLst>
          </p:cNvPr>
          <p:cNvSpPr txBox="1"/>
          <p:nvPr/>
        </p:nvSpPr>
        <p:spPr>
          <a:xfrm>
            <a:off x="2760616" y="3587931"/>
            <a:ext cx="615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10.2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8F91-DF5D-98A3-2E26-9A5E1F54557A}"/>
              </a:ext>
            </a:extLst>
          </p:cNvPr>
          <p:cNvSpPr txBox="1"/>
          <p:nvPr/>
        </p:nvSpPr>
        <p:spPr>
          <a:xfrm>
            <a:off x="10628809" y="2704010"/>
            <a:ext cx="615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52.4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14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221482" y="643360"/>
            <a:ext cx="10212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목회자가 생각하는 향후 목회 중점 세대</a:t>
            </a:r>
            <a:r>
              <a:rPr lang="en-US" altLang="ko-KR" sz="3200" b="1" dirty="0">
                <a:solidFill>
                  <a:prstClr val="black"/>
                </a:solidFill>
              </a:rPr>
              <a:t>, 3040</a:t>
            </a:r>
            <a:r>
              <a:rPr lang="ko-KR" altLang="en-US" sz="3200" b="1" dirty="0">
                <a:solidFill>
                  <a:prstClr val="black"/>
                </a:solidFill>
              </a:rPr>
              <a:t>세대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1257856" y="163958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향후 목회 중점 세대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(Base=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담임목사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N=500, %)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2" name="개체 2">
            <a:extLst>
              <a:ext uri="{FF2B5EF4-FFF2-40B4-BE49-F238E27FC236}">
                <a16:creationId xmlns:a16="http://schemas.microsoft.com/office/drawing/2014/main" id="{4581A8C6-4EFC-008B-F68D-D100C9DD2993}"/>
              </a:ext>
            </a:extLst>
          </p:cNvPr>
          <p:cNvGraphicFramePr>
            <a:graphicFrameLocks/>
          </p:cNvGraphicFramePr>
          <p:nvPr/>
        </p:nvGraphicFramePr>
        <p:xfrm>
          <a:off x="931362" y="2127544"/>
          <a:ext cx="957392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94">
            <a:extLst>
              <a:ext uri="{FF2B5EF4-FFF2-40B4-BE49-F238E27FC236}">
                <a16:creationId xmlns:a16="http://schemas.microsoft.com/office/drawing/2014/main" id="{4C88DF7F-E0EB-2A87-9E6B-244413F9C81A}"/>
              </a:ext>
            </a:extLst>
          </p:cNvPr>
          <p:cNvGraphicFramePr>
            <a:graphicFrameLocks noGrp="1"/>
          </p:cNvGraphicFramePr>
          <p:nvPr/>
        </p:nvGraphicFramePr>
        <p:xfrm>
          <a:off x="1127651" y="5191652"/>
          <a:ext cx="9205714" cy="769430"/>
        </p:xfrm>
        <a:graphic>
          <a:graphicData uri="http://schemas.openxmlformats.org/drawingml/2006/table">
            <a:tbl>
              <a:tblPr/>
              <a:tblGrid>
                <a:gridCol w="1315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1589691595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3207698179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교회학교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청소년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MZ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(2030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세대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</a:t>
                      </a:r>
                      <a:r>
                        <a:rPr kumimoji="1" lang="ko-KR" altLang="en-US" sz="16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노년세대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(60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대 이상 고령층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모든 세대를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비슷한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비중으로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74265" y="5985009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50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993254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620053" y="726660"/>
            <a:ext cx="9277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교회 내 </a:t>
            </a:r>
            <a:r>
              <a:rPr lang="en-US" altLang="ko-KR" sz="3200" b="1" dirty="0">
                <a:solidFill>
                  <a:prstClr val="black"/>
                </a:solidFill>
              </a:rPr>
              <a:t>3040/</a:t>
            </a:r>
            <a:r>
              <a:rPr lang="ko-KR" altLang="en-US" sz="3200" b="1" dirty="0" err="1">
                <a:solidFill>
                  <a:prstClr val="black"/>
                </a:solidFill>
              </a:rPr>
              <a:t>젊은부부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모임 </a:t>
            </a:r>
            <a:r>
              <a:rPr lang="en-US" altLang="ko-KR" sz="3200" b="1" dirty="0">
                <a:solidFill>
                  <a:prstClr val="black"/>
                </a:solidFill>
              </a:rPr>
              <a:t>‘</a:t>
            </a:r>
            <a:r>
              <a:rPr lang="ko-KR" altLang="en-US" sz="3200" b="1" dirty="0">
                <a:solidFill>
                  <a:prstClr val="black"/>
                </a:solidFill>
              </a:rPr>
              <a:t>있다</a:t>
            </a:r>
            <a:r>
              <a:rPr lang="en-US" altLang="ko-KR" sz="3200" b="1" dirty="0">
                <a:solidFill>
                  <a:prstClr val="black"/>
                </a:solidFill>
              </a:rPr>
              <a:t>’, 41%!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78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3040</a:t>
            </a:r>
            <a:r>
              <a:rPr lang="ko-KR" altLang="en-US" dirty="0">
                <a:solidFill>
                  <a:prstClr val="black"/>
                </a:solidFill>
              </a:rPr>
              <a:t>세대 모임 보유 여부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80593C5-2D88-40BB-B75F-C8906C1C902E}"/>
              </a:ext>
            </a:extLst>
          </p:cNvPr>
          <p:cNvGrpSpPr/>
          <p:nvPr/>
        </p:nvGrpSpPr>
        <p:grpSpPr>
          <a:xfrm>
            <a:off x="3183979" y="2565912"/>
            <a:ext cx="3379900" cy="3036972"/>
            <a:chOff x="1756999" y="5052916"/>
            <a:chExt cx="1566830" cy="1612550"/>
          </a:xfrm>
        </p:grpSpPr>
        <p:graphicFrame>
          <p:nvGraphicFramePr>
            <p:cNvPr id="16" name="차트 15">
              <a:extLst>
                <a:ext uri="{FF2B5EF4-FFF2-40B4-BE49-F238E27FC236}">
                  <a16:creationId xmlns:a16="http://schemas.microsoft.com/office/drawing/2014/main" id="{509E1B4C-5B81-4F38-93C0-0267E1BE5A8C}"/>
                </a:ext>
              </a:extLst>
            </p:cNvPr>
            <p:cNvGraphicFramePr/>
            <p:nvPr/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91E430A-D0B9-4224-A3A6-39F09B8569E6}"/>
                </a:ext>
              </a:extLst>
            </p:cNvPr>
            <p:cNvSpPr/>
            <p:nvPr/>
          </p:nvSpPr>
          <p:spPr>
            <a:xfrm>
              <a:off x="2151797" y="5456792"/>
              <a:ext cx="775220" cy="800226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</a:endParaRP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E16176E-EBCB-4C97-9F26-D135CE86291C}"/>
              </a:ext>
            </a:extLst>
          </p:cNvPr>
          <p:cNvSpPr/>
          <p:nvPr/>
        </p:nvSpPr>
        <p:spPr>
          <a:xfrm>
            <a:off x="2142951" y="4058397"/>
            <a:ext cx="145248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모두 없다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59%</a:t>
            </a:r>
            <a:endParaRPr lang="ko-KR" altLang="en-US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AA5CB3A-82AE-4B83-B610-81E3679532F1}"/>
              </a:ext>
            </a:extLst>
          </p:cNvPr>
          <p:cNvSpPr/>
          <p:nvPr/>
        </p:nvSpPr>
        <p:spPr>
          <a:xfrm>
            <a:off x="5879493" y="4578583"/>
            <a:ext cx="145248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젊은 부부를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위한 모임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23%</a:t>
            </a:r>
            <a:endParaRPr lang="ko-KR" altLang="en-US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E44294A-7D58-4F9D-864F-C5D5AD96D459}"/>
              </a:ext>
            </a:extLst>
          </p:cNvPr>
          <p:cNvSpPr/>
          <p:nvPr/>
        </p:nvSpPr>
        <p:spPr>
          <a:xfrm>
            <a:off x="5566328" y="2371813"/>
            <a:ext cx="17978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30~40</a:t>
            </a: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대 모임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결혼 상관 없이</a:t>
            </a: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</a:t>
            </a: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18%</a:t>
            </a:r>
            <a:endParaRPr lang="ko-KR" altLang="en-US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653827" y="5833580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4363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0" y="1525325"/>
            <a:ext cx="1094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</a:rPr>
              <a:t>[</a:t>
            </a:r>
            <a:r>
              <a:rPr lang="ko-KR" altLang="en-US" sz="1600" dirty="0">
                <a:solidFill>
                  <a:prstClr val="black"/>
                </a:solidFill>
              </a:rPr>
              <a:t>그림</a:t>
            </a:r>
            <a:r>
              <a:rPr lang="en-US" altLang="ko-KR" sz="1600" dirty="0">
                <a:solidFill>
                  <a:prstClr val="black"/>
                </a:solidFill>
              </a:rPr>
              <a:t>] </a:t>
            </a:r>
            <a:r>
              <a:rPr lang="ko-KR" altLang="en-US" sz="1600" dirty="0">
                <a:solidFill>
                  <a:prstClr val="black"/>
                </a:solidFill>
              </a:rPr>
              <a:t>교회 내 </a:t>
            </a:r>
            <a:r>
              <a:rPr lang="en-US" altLang="ko-KR" sz="1600" dirty="0">
                <a:solidFill>
                  <a:prstClr val="black"/>
                </a:solidFill>
              </a:rPr>
              <a:t>3040 </a:t>
            </a:r>
            <a:r>
              <a:rPr lang="ko-KR" altLang="en-US" sz="1600" dirty="0">
                <a:solidFill>
                  <a:prstClr val="black"/>
                </a:solidFill>
              </a:rPr>
              <a:t>모임 참여 의향</a:t>
            </a:r>
            <a:r>
              <a:rPr lang="en-US" altLang="ko-KR" sz="1600" dirty="0">
                <a:solidFill>
                  <a:prstClr val="black"/>
                </a:solidFill>
              </a:rPr>
              <a:t>/</a:t>
            </a:r>
            <a:r>
              <a:rPr lang="ko-KR" altLang="en-US" sz="1600" dirty="0">
                <a:solidFill>
                  <a:prstClr val="black"/>
                </a:solidFill>
              </a:rPr>
              <a:t>필요성 </a:t>
            </a:r>
            <a:r>
              <a:rPr lang="en-US" altLang="ko-KR" sz="1600" dirty="0"/>
              <a:t>(Base=</a:t>
            </a:r>
            <a:r>
              <a:rPr lang="ko-KR" altLang="en-US" sz="1600" dirty="0"/>
              <a:t>교회 출석자</a:t>
            </a:r>
            <a:r>
              <a:rPr lang="en-US" altLang="ko-KR" sz="1600" dirty="0"/>
              <a:t>&amp;</a:t>
            </a:r>
            <a:r>
              <a:rPr lang="ko-KR" altLang="en-US" sz="1600" dirty="0"/>
              <a:t>만</a:t>
            </a:r>
            <a:r>
              <a:rPr lang="en-US" altLang="ko-KR" sz="1600" dirty="0"/>
              <a:t>30~49</a:t>
            </a:r>
            <a:r>
              <a:rPr lang="ko-KR" altLang="en-US" sz="1600" dirty="0"/>
              <a:t>세</a:t>
            </a:r>
            <a:r>
              <a:rPr lang="en-US" altLang="ko-KR" sz="1600" dirty="0"/>
              <a:t>,’</a:t>
            </a:r>
            <a:r>
              <a:rPr lang="ko-KR" altLang="en-US" sz="1600" dirty="0"/>
              <a:t>매우</a:t>
            </a:r>
            <a:r>
              <a:rPr lang="en-US" altLang="ko-KR" sz="1600" dirty="0"/>
              <a:t>+</a:t>
            </a:r>
            <a:r>
              <a:rPr lang="ko-KR" altLang="en-US" sz="1600" dirty="0"/>
              <a:t>약간</a:t>
            </a:r>
            <a:r>
              <a:rPr lang="en-US" altLang="ko-KR" sz="1600" dirty="0"/>
              <a:t>‘</a:t>
            </a:r>
            <a:r>
              <a:rPr lang="ko-KR" altLang="en-US" sz="1600" dirty="0"/>
              <a:t>있다</a:t>
            </a:r>
            <a:r>
              <a:rPr lang="en-US" altLang="ko-KR" sz="1600" dirty="0"/>
              <a:t>,%)</a:t>
            </a:r>
            <a:endParaRPr lang="ko-KR" altLang="en-US" sz="1600" dirty="0"/>
          </a:p>
          <a:p>
            <a:endParaRPr lang="ko-KR" alt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536926" y="649470"/>
            <a:ext cx="8626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3040</a:t>
            </a:r>
            <a:r>
              <a:rPr lang="ko-KR" altLang="en-US" sz="3200" b="1" dirty="0">
                <a:solidFill>
                  <a:prstClr val="black"/>
                </a:solidFill>
              </a:rPr>
              <a:t>세대</a:t>
            </a:r>
            <a:r>
              <a:rPr lang="en-US" altLang="ko-KR" sz="3200" b="1" dirty="0">
                <a:solidFill>
                  <a:prstClr val="black"/>
                </a:solidFill>
              </a:rPr>
              <a:t>, ‘</a:t>
            </a:r>
            <a:r>
              <a:rPr lang="ko-KR" altLang="en-US" sz="3200" b="1" dirty="0">
                <a:solidFill>
                  <a:prstClr val="black"/>
                </a:solidFill>
              </a:rPr>
              <a:t>우리들을 위해 모임 만들어달라</a:t>
            </a:r>
            <a:r>
              <a:rPr lang="en-US" altLang="ko-KR" sz="3200" b="1" dirty="0">
                <a:solidFill>
                  <a:prstClr val="black"/>
                </a:solidFill>
              </a:rPr>
              <a:t>!’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개체 2">
            <a:extLst>
              <a:ext uri="{FF2B5EF4-FFF2-40B4-BE49-F238E27FC236}">
                <a16:creationId xmlns:a16="http://schemas.microsoft.com/office/drawing/2014/main" id="{719E0F33-62F7-6E5D-FD1E-1FEF8F11F3AC}"/>
              </a:ext>
            </a:extLst>
          </p:cNvPr>
          <p:cNvGraphicFramePr>
            <a:graphicFrameLocks/>
          </p:cNvGraphicFramePr>
          <p:nvPr/>
        </p:nvGraphicFramePr>
        <p:xfrm>
          <a:off x="836123" y="2125489"/>
          <a:ext cx="9431421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94">
            <a:extLst>
              <a:ext uri="{FF2B5EF4-FFF2-40B4-BE49-F238E27FC236}">
                <a16:creationId xmlns:a16="http://schemas.microsoft.com/office/drawing/2014/main" id="{9168B620-974A-11CB-8CED-4286AE31E21D}"/>
              </a:ext>
            </a:extLst>
          </p:cNvPr>
          <p:cNvGraphicFramePr>
            <a:graphicFrameLocks noGrp="1"/>
          </p:cNvGraphicFramePr>
          <p:nvPr/>
        </p:nvGraphicFramePr>
        <p:xfrm>
          <a:off x="1017485" y="4995501"/>
          <a:ext cx="9068696" cy="1037654"/>
        </p:xfrm>
        <a:graphic>
          <a:graphicData uri="http://schemas.openxmlformats.org/drawingml/2006/table">
            <a:tbl>
              <a:tblPr/>
              <a:tblGrid>
                <a:gridCol w="2267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174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2267174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2267174">
                  <a:extLst>
                    <a:ext uri="{9D8B030D-6E8A-4147-A177-3AD203B41FA5}">
                      <a16:colId xmlns:a16="http://schemas.microsoft.com/office/drawing/2014/main" val="3974892906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모임참여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의향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(N=174)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부부 모임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참여 의향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/>
                      </a:r>
                      <a:b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(N=117)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직장인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모임 필요성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/>
                      </a:r>
                      <a:b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(N=422)</a:t>
                      </a:r>
                      <a:b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부부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육아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모임 필요성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/>
                      </a:r>
                      <a:b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(N=353)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95054" y="2250374"/>
            <a:ext cx="410721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담임목사</a:t>
            </a:r>
            <a:r>
              <a:rPr lang="en-US" altLang="ko-KR" dirty="0"/>
              <a:t>, 3040 </a:t>
            </a:r>
            <a:r>
              <a:rPr lang="ko-KR" altLang="en-US" dirty="0"/>
              <a:t>모임 </a:t>
            </a:r>
            <a:r>
              <a:rPr lang="en-US" altLang="ko-KR" dirty="0"/>
              <a:t>‘</a:t>
            </a:r>
            <a:r>
              <a:rPr lang="ko-KR" altLang="en-US" dirty="0"/>
              <a:t>필요하다</a:t>
            </a:r>
            <a:r>
              <a:rPr lang="en-US" altLang="ko-KR" dirty="0"/>
              <a:t>’</a:t>
            </a:r>
            <a:r>
              <a:rPr lang="ko-KR" altLang="en-US" dirty="0"/>
              <a:t> </a:t>
            </a:r>
            <a:r>
              <a:rPr lang="en-US" altLang="ko-KR" dirty="0"/>
              <a:t>98.5%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11EB2E1-08CB-65E2-5F9A-DDA110D29658}"/>
              </a:ext>
            </a:extLst>
          </p:cNvPr>
          <p:cNvGraphicFramePr>
            <a:graphicFrameLocks noGrp="1"/>
          </p:cNvGraphicFramePr>
          <p:nvPr/>
        </p:nvGraphicFramePr>
        <p:xfrm>
          <a:off x="2683452" y="3104796"/>
          <a:ext cx="1073159" cy="830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049">
                  <a:extLst>
                    <a:ext uri="{9D8B030D-6E8A-4147-A177-3AD203B41FA5}">
                      <a16:colId xmlns:a16="http://schemas.microsoft.com/office/drawing/2014/main" val="471217135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3497455580"/>
                    </a:ext>
                  </a:extLst>
                </a:gridCol>
              </a:tblGrid>
              <a:tr h="2076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연령별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3831111"/>
                  </a:ext>
                </a:extLst>
              </a:tr>
              <a:tr h="3036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30</a:t>
                      </a:r>
                      <a:r>
                        <a:rPr lang="ko-KR" alt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04749"/>
                  </a:ext>
                </a:extLst>
              </a:tr>
              <a:tr h="3036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effectLst/>
                        </a:rPr>
                        <a:t>40</a:t>
                      </a:r>
                      <a:r>
                        <a:rPr lang="ko-KR" altLang="en-US" sz="1400" b="0" u="none" strike="noStrike" dirty="0">
                          <a:effectLst/>
                        </a:rPr>
                        <a:t>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88596"/>
                  </a:ext>
                </a:extLst>
              </a:tr>
            </a:tbl>
          </a:graphicData>
        </a:graphic>
      </p:graphicFrame>
      <p:cxnSp>
        <p:nvCxnSpPr>
          <p:cNvPr id="6" name="직선 화살표 연결선 5"/>
          <p:cNvCxnSpPr/>
          <p:nvPr/>
        </p:nvCxnSpPr>
        <p:spPr>
          <a:xfrm>
            <a:off x="2463638" y="3302324"/>
            <a:ext cx="2096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03996" y="6004456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103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개체 2">
            <a:extLst>
              <a:ext uri="{FF2B5EF4-FFF2-40B4-BE49-F238E27FC236}">
                <a16:creationId xmlns:a16="http://schemas.microsoft.com/office/drawing/2014/main" id="{12A06DF5-3B5F-4F14-80A8-E8004141B63B}"/>
              </a:ext>
            </a:extLst>
          </p:cNvPr>
          <p:cNvGraphicFramePr>
            <a:graphicFrameLocks/>
          </p:cNvGraphicFramePr>
          <p:nvPr/>
        </p:nvGraphicFramePr>
        <p:xfrm>
          <a:off x="48823" y="2381959"/>
          <a:ext cx="9412567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0" y="1525325"/>
            <a:ext cx="106420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solidFill>
                  <a:prstClr val="black"/>
                </a:solidFill>
              </a:rPr>
              <a:t>[</a:t>
            </a:r>
            <a:r>
              <a:rPr lang="ko-KR" altLang="en-US" sz="1700" dirty="0">
                <a:solidFill>
                  <a:prstClr val="black"/>
                </a:solidFill>
              </a:rPr>
              <a:t>그림</a:t>
            </a:r>
            <a:r>
              <a:rPr lang="en-US" altLang="ko-KR" sz="1700" dirty="0">
                <a:solidFill>
                  <a:prstClr val="black"/>
                </a:solidFill>
              </a:rPr>
              <a:t>] </a:t>
            </a:r>
            <a:r>
              <a:rPr lang="ko-KR" altLang="en-US" sz="1700" dirty="0">
                <a:solidFill>
                  <a:prstClr val="black"/>
                </a:solidFill>
              </a:rPr>
              <a:t>교회 내 탁아 역할 부서</a:t>
            </a:r>
            <a:r>
              <a:rPr lang="en-US" altLang="ko-KR" sz="1700" dirty="0">
                <a:solidFill>
                  <a:prstClr val="black"/>
                </a:solidFill>
              </a:rPr>
              <a:t> </a:t>
            </a:r>
            <a:r>
              <a:rPr lang="ko-KR" altLang="en-US" sz="1700" dirty="0">
                <a:solidFill>
                  <a:prstClr val="black"/>
                </a:solidFill>
              </a:rPr>
              <a:t>필요성 </a:t>
            </a:r>
            <a:r>
              <a:rPr lang="en-US" altLang="ko-KR" sz="1700" dirty="0"/>
              <a:t>(Base=</a:t>
            </a:r>
            <a:r>
              <a:rPr lang="ko-KR" altLang="en-US" sz="1700" dirty="0"/>
              <a:t>교회 출석자 </a:t>
            </a:r>
            <a:r>
              <a:rPr lang="en-US" altLang="ko-KR" sz="1700" dirty="0"/>
              <a:t>&amp; </a:t>
            </a:r>
            <a:r>
              <a:rPr lang="ko-KR" altLang="en-US" sz="1700" dirty="0"/>
              <a:t>만</a:t>
            </a:r>
            <a:r>
              <a:rPr lang="en-US" altLang="ko-KR" sz="1700" dirty="0"/>
              <a:t>30~49</a:t>
            </a:r>
            <a:r>
              <a:rPr lang="ko-KR" altLang="en-US" sz="1700" dirty="0"/>
              <a:t>세 </a:t>
            </a:r>
            <a:r>
              <a:rPr lang="en-US" altLang="ko-KR" sz="1700" dirty="0"/>
              <a:t>&amp; </a:t>
            </a:r>
            <a:r>
              <a:rPr lang="ko-KR" altLang="en-US" sz="1700" dirty="0"/>
              <a:t>유아</a:t>
            </a:r>
            <a:r>
              <a:rPr lang="en-US" altLang="ko-KR" sz="1700" dirty="0"/>
              <a:t>~</a:t>
            </a:r>
            <a:r>
              <a:rPr lang="ko-KR" altLang="en-US" sz="1700" dirty="0"/>
              <a:t>고등 자녀 있음</a:t>
            </a:r>
            <a:r>
              <a:rPr lang="en-US" altLang="ko-KR" sz="1700" dirty="0"/>
              <a:t>, N=244, %)</a:t>
            </a:r>
            <a:endParaRPr lang="ko-KR" alt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2302885" y="596032"/>
            <a:ext cx="728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교회 내 </a:t>
            </a:r>
            <a:r>
              <a:rPr lang="ko-KR" altLang="en-US" sz="3200" b="1" dirty="0" err="1">
                <a:solidFill>
                  <a:prstClr val="black"/>
                </a:solidFill>
              </a:rPr>
              <a:t>아이돌봄</a:t>
            </a:r>
            <a:r>
              <a:rPr lang="ko-KR" altLang="en-US" sz="3200" b="1" dirty="0">
                <a:solidFill>
                  <a:prstClr val="black"/>
                </a:solidFill>
              </a:rPr>
              <a:t> 역할 필요</a:t>
            </a:r>
            <a:r>
              <a:rPr lang="en-US" altLang="ko-KR" sz="3200" b="1" dirty="0">
                <a:solidFill>
                  <a:prstClr val="black"/>
                </a:solidFill>
              </a:rPr>
              <a:t>, 85.6%!      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Group 94">
            <a:extLst>
              <a:ext uri="{FF2B5EF4-FFF2-40B4-BE49-F238E27FC236}">
                <a16:creationId xmlns:a16="http://schemas.microsoft.com/office/drawing/2014/main" id="{80B7D256-D9F9-4236-8704-46463A83E319}"/>
              </a:ext>
            </a:extLst>
          </p:cNvPr>
          <p:cNvGraphicFramePr>
            <a:graphicFrameLocks noGrp="1"/>
          </p:cNvGraphicFramePr>
          <p:nvPr/>
        </p:nvGraphicFramePr>
        <p:xfrm>
          <a:off x="227299" y="5428255"/>
          <a:ext cx="9050572" cy="426358"/>
        </p:xfrm>
        <a:graphic>
          <a:graphicData uri="http://schemas.openxmlformats.org/drawingml/2006/table">
            <a:tbl>
              <a:tblPr/>
              <a:tblGrid>
                <a:gridCol w="2262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643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2262643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2262643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필요하다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필요하다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별로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필요없다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전혀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필요없다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A7C7F9D9-8B5F-47D2-9C81-392900D9F75D}"/>
              </a:ext>
            </a:extLst>
          </p:cNvPr>
          <p:cNvSpPr/>
          <p:nvPr/>
        </p:nvSpPr>
        <p:spPr>
          <a:xfrm>
            <a:off x="1371958" y="2459578"/>
            <a:ext cx="2229891" cy="1276351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8102653 h 19372192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6124821 h 19372192"/>
              <a:gd name="connsiteX0" fmla="*/ 0 w 1499445"/>
              <a:gd name="connsiteY0" fmla="*/ 7242016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499445"/>
              <a:gd name="connsiteY0" fmla="*/ 6779914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527419"/>
              <a:gd name="connsiteY0" fmla="*/ 47464006 h 47464006"/>
              <a:gd name="connsiteX1" fmla="*/ 31414 w 1527419"/>
              <a:gd name="connsiteY1" fmla="*/ 0 h 47464006"/>
              <a:gd name="connsiteX2" fmla="*/ 1526839 w 1527419"/>
              <a:gd name="connsiteY2" fmla="*/ 0 h 47464006"/>
              <a:gd name="connsiteX3" fmla="*/ 1523819 w 1527419"/>
              <a:gd name="connsiteY3" fmla="*/ 16124821 h 47464006"/>
              <a:gd name="connsiteX0" fmla="*/ 0 w 1499445"/>
              <a:gd name="connsiteY0" fmla="*/ 46719785 h 46719785"/>
              <a:gd name="connsiteX1" fmla="*/ 3440 w 1499445"/>
              <a:gd name="connsiteY1" fmla="*/ 0 h 46719785"/>
              <a:gd name="connsiteX2" fmla="*/ 1498865 w 1499445"/>
              <a:gd name="connsiteY2" fmla="*/ 0 h 46719785"/>
              <a:gd name="connsiteX3" fmla="*/ 1495845 w 1499445"/>
              <a:gd name="connsiteY3" fmla="*/ 16124821 h 46719785"/>
              <a:gd name="connsiteX0" fmla="*/ 0 w 1499445"/>
              <a:gd name="connsiteY0" fmla="*/ 46719785 h 46719785"/>
              <a:gd name="connsiteX1" fmla="*/ 3440 w 1499445"/>
              <a:gd name="connsiteY1" fmla="*/ 0 h 46719785"/>
              <a:gd name="connsiteX2" fmla="*/ 1498865 w 1499445"/>
              <a:gd name="connsiteY2" fmla="*/ 0 h 46719785"/>
              <a:gd name="connsiteX3" fmla="*/ 1495845 w 1499445"/>
              <a:gd name="connsiteY3" fmla="*/ 16124821 h 46719785"/>
              <a:gd name="connsiteX0" fmla="*/ 0 w 1499445"/>
              <a:gd name="connsiteY0" fmla="*/ 46719785 h 46719785"/>
              <a:gd name="connsiteX1" fmla="*/ 3440 w 1499445"/>
              <a:gd name="connsiteY1" fmla="*/ 0 h 46719785"/>
              <a:gd name="connsiteX2" fmla="*/ 1498865 w 1499445"/>
              <a:gd name="connsiteY2" fmla="*/ 0 h 46719785"/>
              <a:gd name="connsiteX3" fmla="*/ 1495845 w 1499445"/>
              <a:gd name="connsiteY3" fmla="*/ 22218038 h 46719785"/>
              <a:gd name="connsiteX0" fmla="*/ 0 w 1499445"/>
              <a:gd name="connsiteY0" fmla="*/ 85972123 h 85972123"/>
              <a:gd name="connsiteX1" fmla="*/ 3440 w 1499445"/>
              <a:gd name="connsiteY1" fmla="*/ 0 h 85972123"/>
              <a:gd name="connsiteX2" fmla="*/ 1498865 w 1499445"/>
              <a:gd name="connsiteY2" fmla="*/ 0 h 85972123"/>
              <a:gd name="connsiteX3" fmla="*/ 1495845 w 1499445"/>
              <a:gd name="connsiteY3" fmla="*/ 22218038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7198311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41015263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3820872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8037121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8037121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6983057 h 85972123"/>
              <a:gd name="connsiteX0" fmla="*/ 0 w 1501440"/>
              <a:gd name="connsiteY0" fmla="*/ 101142267 h 101142267"/>
              <a:gd name="connsiteX1" fmla="*/ 3440 w 1501440"/>
              <a:gd name="connsiteY1" fmla="*/ 0 h 101142267"/>
              <a:gd name="connsiteX2" fmla="*/ 1498865 w 1501440"/>
              <a:gd name="connsiteY2" fmla="*/ 0 h 101142267"/>
              <a:gd name="connsiteX3" fmla="*/ 1501440 w 1501440"/>
              <a:gd name="connsiteY3" fmla="*/ 26983057 h 101142267"/>
              <a:gd name="connsiteX0" fmla="*/ 5307 w 1499287"/>
              <a:gd name="connsiteY0" fmla="*/ 121649657 h 121649657"/>
              <a:gd name="connsiteX1" fmla="*/ 1287 w 1499287"/>
              <a:gd name="connsiteY1" fmla="*/ 0 h 121649657"/>
              <a:gd name="connsiteX2" fmla="*/ 1496712 w 1499287"/>
              <a:gd name="connsiteY2" fmla="*/ 0 h 121649657"/>
              <a:gd name="connsiteX3" fmla="*/ 1499287 w 1499287"/>
              <a:gd name="connsiteY3" fmla="*/ 26983057 h 121649657"/>
              <a:gd name="connsiteX0" fmla="*/ 5307 w 1499287"/>
              <a:gd name="connsiteY0" fmla="*/ 121649657 h 121649657"/>
              <a:gd name="connsiteX1" fmla="*/ 1287 w 1499287"/>
              <a:gd name="connsiteY1" fmla="*/ 0 h 121649657"/>
              <a:gd name="connsiteX2" fmla="*/ 1496712 w 1499287"/>
              <a:gd name="connsiteY2" fmla="*/ 0 h 121649657"/>
              <a:gd name="connsiteX3" fmla="*/ 1499287 w 1499287"/>
              <a:gd name="connsiteY3" fmla="*/ 26983057 h 121649657"/>
              <a:gd name="connsiteX0" fmla="*/ 5307 w 1497203"/>
              <a:gd name="connsiteY0" fmla="*/ 121649657 h 121649657"/>
              <a:gd name="connsiteX1" fmla="*/ 1287 w 1497203"/>
              <a:gd name="connsiteY1" fmla="*/ 0 h 121649657"/>
              <a:gd name="connsiteX2" fmla="*/ 1496712 w 1497203"/>
              <a:gd name="connsiteY2" fmla="*/ 0 h 121649657"/>
              <a:gd name="connsiteX3" fmla="*/ 1491827 w 1497203"/>
              <a:gd name="connsiteY3" fmla="*/ 45676828 h 121649657"/>
              <a:gd name="connsiteX0" fmla="*/ 5307 w 1497203"/>
              <a:gd name="connsiteY0" fmla="*/ 121649657 h 121649657"/>
              <a:gd name="connsiteX1" fmla="*/ 1287 w 1497203"/>
              <a:gd name="connsiteY1" fmla="*/ 0 h 121649657"/>
              <a:gd name="connsiteX2" fmla="*/ 1496712 w 1497203"/>
              <a:gd name="connsiteY2" fmla="*/ 0 h 121649657"/>
              <a:gd name="connsiteX3" fmla="*/ 1491827 w 1497203"/>
              <a:gd name="connsiteY3" fmla="*/ 45676828 h 121649657"/>
              <a:gd name="connsiteX0" fmla="*/ 5307 w 1498820"/>
              <a:gd name="connsiteY0" fmla="*/ 121649657 h 121649657"/>
              <a:gd name="connsiteX1" fmla="*/ 1287 w 1498820"/>
              <a:gd name="connsiteY1" fmla="*/ 0 h 121649657"/>
              <a:gd name="connsiteX2" fmla="*/ 1496712 w 1498820"/>
              <a:gd name="connsiteY2" fmla="*/ 0 h 121649657"/>
              <a:gd name="connsiteX3" fmla="*/ 1498820 w 1498820"/>
              <a:gd name="connsiteY3" fmla="*/ 81082266 h 12164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820" h="121649657">
                <a:moveTo>
                  <a:pt x="5307" y="121649657"/>
                </a:moveTo>
                <a:cubicBezTo>
                  <a:pt x="11004" y="120437926"/>
                  <a:pt x="-4410" y="1211731"/>
                  <a:pt x="1287" y="0"/>
                </a:cubicBezTo>
                <a:lnTo>
                  <a:pt x="1496712" y="0"/>
                </a:lnTo>
                <a:cubicBezTo>
                  <a:pt x="1499560" y="686966"/>
                  <a:pt x="1495972" y="80395300"/>
                  <a:pt x="1498820" y="81082266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20" name="모서리가 둥근 직사각형 26">
            <a:extLst>
              <a:ext uri="{FF2B5EF4-FFF2-40B4-BE49-F238E27FC236}">
                <a16:creationId xmlns:a16="http://schemas.microsoft.com/office/drawing/2014/main" id="{C2FEB7FB-C160-4F2B-A114-0509B6A78707}"/>
              </a:ext>
            </a:extLst>
          </p:cNvPr>
          <p:cNvSpPr/>
          <p:nvPr/>
        </p:nvSpPr>
        <p:spPr>
          <a:xfrm>
            <a:off x="1863385" y="2163997"/>
            <a:ext cx="1251233" cy="641413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필요하다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86</a:t>
            </a: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244F88F-B20C-4396-9474-EDD773F64162}"/>
              </a:ext>
            </a:extLst>
          </p:cNvPr>
          <p:cNvSpPr/>
          <p:nvPr/>
        </p:nvSpPr>
        <p:spPr>
          <a:xfrm>
            <a:off x="5881593" y="2484703"/>
            <a:ext cx="2229891" cy="278066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03969"/>
              <a:gd name="connsiteY0" fmla="*/ 15141397 h 15141397"/>
              <a:gd name="connsiteX1" fmla="*/ 8544 w 1503969"/>
              <a:gd name="connsiteY1" fmla="*/ 0 h 15141397"/>
              <a:gd name="connsiteX2" fmla="*/ 1503969 w 1503969"/>
              <a:gd name="connsiteY2" fmla="*/ 0 h 15141397"/>
              <a:gd name="connsiteX3" fmla="*/ 1500144 w 1503969"/>
              <a:gd name="connsiteY3" fmla="*/ 10473937 h 15141397"/>
              <a:gd name="connsiteX0" fmla="*/ 0 w 1515063"/>
              <a:gd name="connsiteY0" fmla="*/ 15141397 h 32485119"/>
              <a:gd name="connsiteX1" fmla="*/ 8544 w 1515063"/>
              <a:gd name="connsiteY1" fmla="*/ 0 h 32485119"/>
              <a:gd name="connsiteX2" fmla="*/ 1503969 w 1515063"/>
              <a:gd name="connsiteY2" fmla="*/ 0 h 32485119"/>
              <a:gd name="connsiteX3" fmla="*/ 1515063 w 1515063"/>
              <a:gd name="connsiteY3" fmla="*/ 32485119 h 3248511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15063"/>
              <a:gd name="connsiteY0" fmla="*/ 20296094 h 25174783"/>
              <a:gd name="connsiteX1" fmla="*/ 16004 w 1515063"/>
              <a:gd name="connsiteY1" fmla="*/ 0 h 25174783"/>
              <a:gd name="connsiteX2" fmla="*/ 1511429 w 1515063"/>
              <a:gd name="connsiteY2" fmla="*/ 0 h 25174783"/>
              <a:gd name="connsiteX3" fmla="*/ 1515063 w 1515063"/>
              <a:gd name="connsiteY3" fmla="*/ 25174783 h 25174783"/>
              <a:gd name="connsiteX0" fmla="*/ 0 w 1515063"/>
              <a:gd name="connsiteY0" fmla="*/ 20296094 h 25174783"/>
              <a:gd name="connsiteX1" fmla="*/ 16004 w 1515063"/>
              <a:gd name="connsiteY1" fmla="*/ 0 h 25174783"/>
              <a:gd name="connsiteX2" fmla="*/ 1511429 w 1515063"/>
              <a:gd name="connsiteY2" fmla="*/ 0 h 25174783"/>
              <a:gd name="connsiteX3" fmla="*/ 1515063 w 1515063"/>
              <a:gd name="connsiteY3" fmla="*/ 25174783 h 25174783"/>
              <a:gd name="connsiteX0" fmla="*/ 0 w 1507603"/>
              <a:gd name="connsiteY0" fmla="*/ 21636664 h 25174783"/>
              <a:gd name="connsiteX1" fmla="*/ 8544 w 1507603"/>
              <a:gd name="connsiteY1" fmla="*/ 0 h 25174783"/>
              <a:gd name="connsiteX2" fmla="*/ 1503969 w 1507603"/>
              <a:gd name="connsiteY2" fmla="*/ 0 h 25174783"/>
              <a:gd name="connsiteX3" fmla="*/ 1507603 w 1507603"/>
              <a:gd name="connsiteY3" fmla="*/ 25174783 h 25174783"/>
              <a:gd name="connsiteX0" fmla="*/ 0 w 1507603"/>
              <a:gd name="connsiteY0" fmla="*/ 22083521 h 25174783"/>
              <a:gd name="connsiteX1" fmla="*/ 8544 w 1507603"/>
              <a:gd name="connsiteY1" fmla="*/ 0 h 25174783"/>
              <a:gd name="connsiteX2" fmla="*/ 1503969 w 1507603"/>
              <a:gd name="connsiteY2" fmla="*/ 0 h 25174783"/>
              <a:gd name="connsiteX3" fmla="*/ 1507603 w 1507603"/>
              <a:gd name="connsiteY3" fmla="*/ 25174783 h 25174783"/>
              <a:gd name="connsiteX0" fmla="*/ 0 w 1513198"/>
              <a:gd name="connsiteY0" fmla="*/ 8053721 h 25174783"/>
              <a:gd name="connsiteX1" fmla="*/ 14139 w 1513198"/>
              <a:gd name="connsiteY1" fmla="*/ 0 h 25174783"/>
              <a:gd name="connsiteX2" fmla="*/ 1509564 w 1513198"/>
              <a:gd name="connsiteY2" fmla="*/ 0 h 25174783"/>
              <a:gd name="connsiteX3" fmla="*/ 1513198 w 1513198"/>
              <a:gd name="connsiteY3" fmla="*/ 25174783 h 25174783"/>
              <a:gd name="connsiteX0" fmla="*/ 0 w 1502009"/>
              <a:gd name="connsiteY0" fmla="*/ 8800871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2009"/>
              <a:gd name="connsiteY0" fmla="*/ 12475034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2009"/>
              <a:gd name="connsiteY0" fmla="*/ 18020530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2009"/>
              <a:gd name="connsiteY0" fmla="*/ 17589621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2009"/>
              <a:gd name="connsiteY0" fmla="*/ 17266436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9469"/>
              <a:gd name="connsiteY0" fmla="*/ 12027614 h 25174783"/>
              <a:gd name="connsiteX1" fmla="*/ 10410 w 1509469"/>
              <a:gd name="connsiteY1" fmla="*/ 0 h 25174783"/>
              <a:gd name="connsiteX2" fmla="*/ 1505835 w 1509469"/>
              <a:gd name="connsiteY2" fmla="*/ 0 h 25174783"/>
              <a:gd name="connsiteX3" fmla="*/ 1509469 w 1509469"/>
              <a:gd name="connsiteY3" fmla="*/ 25174783 h 25174783"/>
              <a:gd name="connsiteX0" fmla="*/ 12281 w 1499371"/>
              <a:gd name="connsiteY0" fmla="*/ 12027614 h 25174783"/>
              <a:gd name="connsiteX1" fmla="*/ 312 w 1499371"/>
              <a:gd name="connsiteY1" fmla="*/ 0 h 25174783"/>
              <a:gd name="connsiteX2" fmla="*/ 1495737 w 1499371"/>
              <a:gd name="connsiteY2" fmla="*/ 0 h 25174783"/>
              <a:gd name="connsiteX3" fmla="*/ 1499371 w 1499371"/>
              <a:gd name="connsiteY3" fmla="*/ 25174783 h 25174783"/>
              <a:gd name="connsiteX0" fmla="*/ 0 w 1509469"/>
              <a:gd name="connsiteY0" fmla="*/ 12225306 h 25174783"/>
              <a:gd name="connsiteX1" fmla="*/ 10410 w 1509469"/>
              <a:gd name="connsiteY1" fmla="*/ 0 h 25174783"/>
              <a:gd name="connsiteX2" fmla="*/ 1505835 w 1509469"/>
              <a:gd name="connsiteY2" fmla="*/ 0 h 25174783"/>
              <a:gd name="connsiteX3" fmla="*/ 1509469 w 1509469"/>
              <a:gd name="connsiteY3" fmla="*/ 25174783 h 25174783"/>
              <a:gd name="connsiteX0" fmla="*/ 0 w 1509469"/>
              <a:gd name="connsiteY0" fmla="*/ 12422997 h 25174783"/>
              <a:gd name="connsiteX1" fmla="*/ 10410 w 1509469"/>
              <a:gd name="connsiteY1" fmla="*/ 0 h 25174783"/>
              <a:gd name="connsiteX2" fmla="*/ 1505835 w 1509469"/>
              <a:gd name="connsiteY2" fmla="*/ 0 h 25174783"/>
              <a:gd name="connsiteX3" fmla="*/ 1509469 w 1509469"/>
              <a:gd name="connsiteY3" fmla="*/ 25174783 h 25174783"/>
              <a:gd name="connsiteX0" fmla="*/ 5017 w 1499567"/>
              <a:gd name="connsiteY0" fmla="*/ 12324151 h 25174783"/>
              <a:gd name="connsiteX1" fmla="*/ 508 w 1499567"/>
              <a:gd name="connsiteY1" fmla="*/ 0 h 25174783"/>
              <a:gd name="connsiteX2" fmla="*/ 1495933 w 1499567"/>
              <a:gd name="connsiteY2" fmla="*/ 0 h 25174783"/>
              <a:gd name="connsiteX3" fmla="*/ 1499567 w 1499567"/>
              <a:gd name="connsiteY3" fmla="*/ 25174783 h 25174783"/>
              <a:gd name="connsiteX0" fmla="*/ 12281 w 1499371"/>
              <a:gd name="connsiteY0" fmla="*/ 20042054 h 25174783"/>
              <a:gd name="connsiteX1" fmla="*/ 312 w 1499371"/>
              <a:gd name="connsiteY1" fmla="*/ 0 h 25174783"/>
              <a:gd name="connsiteX2" fmla="*/ 1495737 w 1499371"/>
              <a:gd name="connsiteY2" fmla="*/ 0 h 25174783"/>
              <a:gd name="connsiteX3" fmla="*/ 1499371 w 1499371"/>
              <a:gd name="connsiteY3" fmla="*/ 25174783 h 251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371" h="25174783">
                <a:moveTo>
                  <a:pt x="12281" y="20042054"/>
                </a:moveTo>
                <a:cubicBezTo>
                  <a:pt x="15129" y="19407664"/>
                  <a:pt x="-2536" y="634390"/>
                  <a:pt x="312" y="0"/>
                </a:cubicBezTo>
                <a:lnTo>
                  <a:pt x="1495737" y="0"/>
                </a:lnTo>
                <a:cubicBezTo>
                  <a:pt x="1495737" y="634872"/>
                  <a:pt x="1499371" y="24539911"/>
                  <a:pt x="1499371" y="2517478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dirty="0"/>
          </a:p>
        </p:txBody>
      </p:sp>
      <p:sp>
        <p:nvSpPr>
          <p:cNvPr id="22" name="모서리가 둥근 직사각형 26">
            <a:extLst>
              <a:ext uri="{FF2B5EF4-FFF2-40B4-BE49-F238E27FC236}">
                <a16:creationId xmlns:a16="http://schemas.microsoft.com/office/drawing/2014/main" id="{87C44501-3378-4AED-B340-02CA047B11A9}"/>
              </a:ext>
            </a:extLst>
          </p:cNvPr>
          <p:cNvSpPr/>
          <p:nvPr/>
        </p:nvSpPr>
        <p:spPr>
          <a:xfrm>
            <a:off x="6388285" y="2163997"/>
            <a:ext cx="1216505" cy="641413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 err="1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필요없다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48916" y="2230481"/>
            <a:ext cx="3063659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현재 교회내 부모 </a:t>
            </a:r>
            <a:r>
              <a:rPr lang="ko-KR" altLang="en-US" dirty="0" err="1"/>
              <a:t>예배시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탁아 역할 부서 있다 </a:t>
            </a:r>
            <a:r>
              <a:rPr lang="en-US" altLang="ko-KR" dirty="0"/>
              <a:t>38.1%</a:t>
            </a:r>
            <a:r>
              <a:rPr lang="ko-KR" alt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821911" y="5907441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953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366527" y="1600312"/>
            <a:ext cx="877555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3178667" y="1883974"/>
            <a:ext cx="6635856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/>
              <a:t>교회 거버넌스</a:t>
            </a:r>
            <a:endParaRPr lang="en-US" altLang="ko-KR" sz="4400" b="1" dirty="0"/>
          </a:p>
          <a:p>
            <a:pPr algn="ctr">
              <a:lnSpc>
                <a:spcPct val="130000"/>
              </a:lnSpc>
            </a:pPr>
            <a:r>
              <a:rPr lang="en-US" altLang="ko-KR" sz="4400" b="1" dirty="0"/>
              <a:t>Bottom-up Community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75873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9" y="2176311"/>
            <a:ext cx="9079266" cy="3228550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6985904C-06C3-B7C1-483C-594B582452AC}"/>
              </a:ext>
            </a:extLst>
          </p:cNvPr>
          <p:cNvSpPr txBox="1">
            <a:spLocks/>
          </p:cNvSpPr>
          <p:nvPr/>
        </p:nvSpPr>
        <p:spPr>
          <a:xfrm>
            <a:off x="1056759" y="629309"/>
            <a:ext cx="10078482" cy="892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ko-KR" altLang="en-US" sz="3200" b="1" dirty="0">
                <a:latin typeface="+mn-lt"/>
              </a:rPr>
              <a:t>교인 스스로 바라보는 한국교회 이미지</a:t>
            </a:r>
            <a:endParaRPr lang="en-US" altLang="ko-KR" sz="3200" b="1" dirty="0">
              <a:latin typeface="+mn-lt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altLang="ko-KR" sz="3200" b="1" dirty="0">
                <a:latin typeface="+mn-lt"/>
              </a:rPr>
              <a:t>‘</a:t>
            </a:r>
            <a:r>
              <a:rPr lang="ko-KR" altLang="en-US" sz="3200" b="1" dirty="0">
                <a:latin typeface="+mn-lt"/>
              </a:rPr>
              <a:t>권위주의적</a:t>
            </a:r>
            <a:r>
              <a:rPr lang="en-US" altLang="ko-KR" sz="3200" b="1" dirty="0">
                <a:latin typeface="+mn-lt"/>
              </a:rPr>
              <a:t>, </a:t>
            </a:r>
            <a:r>
              <a:rPr lang="ko-KR" altLang="en-US" sz="3200" b="1" dirty="0">
                <a:latin typeface="+mn-lt"/>
              </a:rPr>
              <a:t>보수적</a:t>
            </a:r>
            <a:r>
              <a:rPr lang="en-US" altLang="ko-KR" sz="3200" b="1" dirty="0">
                <a:latin typeface="+mn-lt"/>
              </a:rPr>
              <a:t>’</a:t>
            </a:r>
            <a:endParaRPr lang="ko-KR" altLang="en-US" sz="3200" b="1" dirty="0">
              <a:latin typeface="+mn-lt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3" y="1989936"/>
            <a:ext cx="9079266" cy="32285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58981" y="5426289"/>
            <a:ext cx="937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출처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국민일보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사귐과 섬김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400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개신교인의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교회 인식조사’ 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전국 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교회 출석 개신교인 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1000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온라인조사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just" fontAlgn="base"/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en-US" sz="1400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지앤컴리서치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2022.08.18.~24)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4077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3CE9716-ED89-772C-5F2B-334B7B93D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9" y="1797631"/>
            <a:ext cx="7928051" cy="392173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836564" y="5700029"/>
            <a:ext cx="7930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*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출처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400" kern="0" dirty="0">
                <a:latin typeface="+mj-ea"/>
                <a:ea typeface="+mj-ea"/>
              </a:rPr>
              <a:t>국민일보</a:t>
            </a:r>
            <a:r>
              <a:rPr lang="en-US" altLang="ko-KR" sz="1400" kern="0" dirty="0">
                <a:latin typeface="+mj-ea"/>
                <a:ea typeface="+mj-ea"/>
              </a:rPr>
              <a:t>/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사귐과 섬김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, ‘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개신교인의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 교회 인식조사’ </a:t>
            </a:r>
            <a:endParaRPr lang="en-US" altLang="ko-KR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         (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전국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19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세 이상 교회 출석 개신교인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1000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명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온라인조사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지앤컴리서치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, 2022.08.18.~24)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78323" y="1262265"/>
            <a:ext cx="89556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그림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다른 교회로 옮길 생각과 이유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교회 출석자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N=1,000, %)</a:t>
            </a:r>
            <a:endParaRPr lang="ko-KR" altLang="en-US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228" y="622608"/>
            <a:ext cx="991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젊은층의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 교회 이탈은 교회의 전통적인 문화 부적응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!</a:t>
            </a:r>
            <a:endParaRPr lang="ko-KR" altLang="en-US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8927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62FE12-04C5-C1AD-E75D-443A5390A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" y="2114168"/>
            <a:ext cx="9756781" cy="3852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857" y="377991"/>
            <a:ext cx="8937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교인들은 교회의 의사결정 프로세스에 대해 </a:t>
            </a:r>
            <a:endParaRPr lang="en-US" altLang="ko-KR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맑은 고딕" panose="020B0503020000020004" pitchFamily="50" charset="-127"/>
            </a:endParaRPr>
          </a:p>
          <a:p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긍정적이지 않음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056122" y="1768971"/>
            <a:ext cx="8798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그림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교회 의사결정 만족도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참여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의견수렴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소통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  <a:ea typeface="+mj-ea"/>
              </a:rPr>
              <a:t>교회출석자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‘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매우 그렇다’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%)</a:t>
            </a:r>
            <a:endParaRPr lang="ko-KR" altLang="en-US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62238" y="5954943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0210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724EFE7-9B56-1C23-A58F-3DD737FC7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1" y="1780497"/>
            <a:ext cx="9672780" cy="401458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015352" y="1145780"/>
            <a:ext cx="86935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그림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교회의 조직 운영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  <a:ea typeface="+mj-ea"/>
              </a:rPr>
              <a:t>교회출석자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매우 그렇다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%) </a:t>
            </a:r>
            <a:endParaRPr lang="ko-KR" altLang="en-US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860" y="500299"/>
            <a:ext cx="782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교회의 조직운영 역시 긍정적이지 않음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62238" y="5954943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23991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02735" y="431678"/>
            <a:ext cx="8693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현재의 한국 사회 문화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공정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소통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수평적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참여적으로 바뀌고 있음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현재의 교회 문화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위계적 서열화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권위주의적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투명하지 않은 의사결정 구조에 머무르고 있음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거버넌스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: ‘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배를 조종하다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’  ('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좋은 의사결정 시스템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＇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을 말함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              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배가 나아가려면 선장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소수가 아닌 선원 등 수많은 사람의 힘이 필요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             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모든 구성원이 의사결정 과정에 참여하고 협력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소통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!</a:t>
            </a:r>
          </a:p>
          <a:p>
            <a:pPr algn="just" fontAlgn="base"/>
            <a:endParaRPr lang="en-US" altLang="ko-KR" kern="0" dirty="0">
              <a:solidFill>
                <a:srgbClr val="000000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예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구찌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: 30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대 이하 직원으로 구성된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‘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섀도 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커미티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’(Shadow Committee),</a:t>
            </a: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            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즉 그림자 임원회의 운영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--&gt; 50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대 임원회의 결정 주제를 다시 논의함</a:t>
            </a:r>
            <a:endParaRPr lang="ko-KR" altLang="en-US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순서도: 병합 6">
            <a:extLst>
              <a:ext uri="{FF2B5EF4-FFF2-40B4-BE49-F238E27FC236}">
                <a16:creationId xmlns:a16="http://schemas.microsoft.com/office/drawing/2014/main" id="{597AEE97-7100-E632-C8D6-411FB8804A0D}"/>
              </a:ext>
            </a:extLst>
          </p:cNvPr>
          <p:cNvSpPr/>
          <p:nvPr/>
        </p:nvSpPr>
        <p:spPr>
          <a:xfrm>
            <a:off x="2368732" y="4058194"/>
            <a:ext cx="5512526" cy="461554"/>
          </a:xfrm>
          <a:prstGeom prst="flowChartMerg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5EE32-B33C-6395-64C8-AAA8BC852805}"/>
              </a:ext>
            </a:extLst>
          </p:cNvPr>
          <p:cNvSpPr txBox="1"/>
          <p:nvPr/>
        </p:nvSpPr>
        <p:spPr>
          <a:xfrm>
            <a:off x="2046514" y="4737463"/>
            <a:ext cx="6019597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위계적 문화 개선 </a:t>
            </a:r>
            <a:r>
              <a:rPr lang="en-US" altLang="ko-KR" dirty="0"/>
              <a:t>(</a:t>
            </a:r>
            <a:r>
              <a:rPr lang="ko-KR" altLang="en-US" dirty="0" err="1"/>
              <a:t>당회</a:t>
            </a:r>
            <a:r>
              <a:rPr lang="en-US" altLang="ko-KR" dirty="0"/>
              <a:t>/</a:t>
            </a:r>
            <a:r>
              <a:rPr lang="ko-KR" altLang="en-US" dirty="0"/>
              <a:t>의사결정기구의 민주적 운영</a:t>
            </a:r>
            <a:r>
              <a:rPr lang="en-US" altLang="ko-KR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의사결정의 투명성과 소통 채널 </a:t>
            </a:r>
            <a:endParaRPr lang="en-US" altLang="ko-KR" dirty="0"/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주기적인 평가가 피드백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교인의 전문성 활용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여성</a:t>
            </a:r>
            <a:r>
              <a:rPr lang="en-US" altLang="ko-KR" dirty="0"/>
              <a:t>, </a:t>
            </a:r>
            <a:r>
              <a:rPr lang="ko-KR" altLang="en-US" dirty="0"/>
              <a:t>청년 참여 기회 마련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7724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0D7D42-CFD6-E96F-D4E6-3261B20E0228}"/>
              </a:ext>
            </a:extLst>
          </p:cNvPr>
          <p:cNvSpPr txBox="1"/>
          <p:nvPr/>
        </p:nvSpPr>
        <p:spPr>
          <a:xfrm>
            <a:off x="5764426" y="1651212"/>
            <a:ext cx="312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현 교회 이탈 의향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(%)</a:t>
            </a:r>
            <a:endParaRPr lang="ko-KR" altLang="en-US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8C073-12AA-EE7D-F271-E337BF895CF1}"/>
              </a:ext>
            </a:extLst>
          </p:cNvPr>
          <p:cNvSpPr txBox="1"/>
          <p:nvPr/>
        </p:nvSpPr>
        <p:spPr>
          <a:xfrm>
            <a:off x="1450994" y="1651212"/>
            <a:ext cx="372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개신교인 유입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/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유출 추정</a:t>
            </a:r>
            <a:endParaRPr lang="en-US" altLang="ko-KR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  <a:p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       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(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개신교인구 기준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,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%)</a:t>
            </a:r>
            <a:endParaRPr lang="ko-KR" altLang="en-US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549FFEF-2608-A236-85B9-BDD063C93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76" y="2394465"/>
            <a:ext cx="3011327" cy="317914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97B973D-D48B-582B-7D72-840DCB2AD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63" y="2297543"/>
            <a:ext cx="4484204" cy="3164778"/>
          </a:xfrm>
          <a:prstGeom prst="rect">
            <a:avLst/>
          </a:prstGeom>
        </p:spPr>
      </p:pic>
      <p:sp>
        <p:nvSpPr>
          <p:cNvPr id="6" name="한 세대 후인 2050년, 교회 학교는 현재 대비 65% 가량 줄어들 것으로 추정됨">
            <a:extLst>
              <a:ext uri="{FF2B5EF4-FFF2-40B4-BE49-F238E27FC236}">
                <a16:creationId xmlns:a16="http://schemas.microsoft.com/office/drawing/2014/main" id="{FA688EE4-9E15-5596-0F72-7A45209183BF}"/>
              </a:ext>
            </a:extLst>
          </p:cNvPr>
          <p:cNvSpPr txBox="1"/>
          <p:nvPr/>
        </p:nvSpPr>
        <p:spPr>
          <a:xfrm>
            <a:off x="1792088" y="5569494"/>
            <a:ext cx="11189234" cy="54839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fontAlgn="base" latinLnBrk="0"/>
            <a:r>
              <a:rPr lang="en-US" altLang="ko-KR" sz="1400" dirty="0"/>
              <a:t>*</a:t>
            </a:r>
            <a:r>
              <a:rPr lang="ko-KR" altLang="en-US" sz="1400" dirty="0"/>
              <a:t>출처 </a:t>
            </a:r>
            <a:r>
              <a:rPr lang="en-US" altLang="ko-KR" sz="1400" dirty="0"/>
              <a:t>: </a:t>
            </a:r>
            <a:r>
              <a:rPr lang="ko-KR" altLang="en-US" sz="1400" dirty="0" err="1"/>
              <a:t>한국기독교목회자협의회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한목협</a:t>
            </a:r>
            <a:r>
              <a:rPr lang="en-US" altLang="ko-KR" sz="1400" dirty="0"/>
              <a:t>), ‘</a:t>
            </a:r>
            <a:r>
              <a:rPr lang="ko-KR" altLang="en-US" sz="1400" dirty="0"/>
              <a:t>한국기독교분석리포트</a:t>
            </a:r>
            <a:r>
              <a:rPr lang="en-US" altLang="ko-KR" sz="1400" dirty="0"/>
              <a:t>’,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ko-KR" altLang="en-US" sz="1400" dirty="0"/>
              <a:t>서울</a:t>
            </a:r>
            <a:r>
              <a:rPr lang="en-US" altLang="ko-KR" sz="1400" dirty="0"/>
              <a:t>:</a:t>
            </a:r>
            <a:r>
              <a:rPr lang="ko-KR" altLang="en-US" sz="1400" dirty="0" err="1"/>
              <a:t>대한기독교서회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en-US" altLang="ko-KR" sz="1400" dirty="0"/>
              <a:t>2023.06.)</a:t>
            </a:r>
          </a:p>
          <a:p>
            <a:pPr fontAlgn="base" latinLnBrk="0"/>
            <a:r>
              <a:rPr lang="en-US" altLang="ko-KR" sz="1400" dirty="0"/>
              <a:t>          (2023</a:t>
            </a:r>
            <a:r>
              <a:rPr lang="ko-KR" altLang="en-US" sz="1400" dirty="0"/>
              <a:t>년 한국인의 종교생활과 의식조사</a:t>
            </a:r>
            <a:r>
              <a:rPr lang="en-US" altLang="ko-KR" sz="1400" dirty="0"/>
              <a:t>)</a:t>
            </a:r>
            <a:endParaRPr kumimoji="0" lang="en-US" altLang="ko-KR" sz="1400" u="none" strike="noStrike" kern="0" cap="none" spc="-150" normalizeH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sym typeface="Noto Sans CJK KR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0751" y="811478"/>
            <a:ext cx="904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주이탈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 층 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: 40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대 이하 젊은 연령층</a:t>
            </a:r>
          </a:p>
        </p:txBody>
      </p:sp>
    </p:spTree>
    <p:extLst>
      <p:ext uri="{BB962C8B-B14F-4D97-AF65-F5344CB8AC3E}">
        <p14:creationId xmlns:p14="http://schemas.microsoft.com/office/powerpoint/2010/main" val="3884509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366527" y="1600312"/>
            <a:ext cx="790191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3575583" y="1726721"/>
            <a:ext cx="4851906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4400" b="1" dirty="0"/>
              <a:t>Church in Church</a:t>
            </a:r>
          </a:p>
          <a:p>
            <a:pPr algn="ctr">
              <a:lnSpc>
                <a:spcPct val="130000"/>
              </a:lnSpc>
            </a:pPr>
            <a:r>
              <a:rPr lang="en-US" altLang="ko-KR" sz="4400" b="1" dirty="0"/>
              <a:t>-</a:t>
            </a:r>
            <a:r>
              <a:rPr lang="ko-KR" altLang="en-US" sz="4400" b="1" dirty="0"/>
              <a:t> 소그룹 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90669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875EE10-FE89-4009-9D12-5F55F2D7C5C3}"/>
              </a:ext>
            </a:extLst>
          </p:cNvPr>
          <p:cNvSpPr txBox="1"/>
          <p:nvPr/>
        </p:nvSpPr>
        <p:spPr>
          <a:xfrm>
            <a:off x="1257066" y="1407911"/>
            <a:ext cx="9724443" cy="259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/>
              <a:t>    </a:t>
            </a:r>
            <a:r>
              <a:rPr lang="en-US" altLang="ko-KR" sz="2800" dirty="0"/>
              <a:t>- </a:t>
            </a:r>
            <a:r>
              <a:rPr lang="ko-KR" altLang="en-US" sz="2800" dirty="0" err="1"/>
              <a:t>모임빈도</a:t>
            </a:r>
            <a:r>
              <a:rPr lang="en-US" altLang="ko-KR" sz="2800" dirty="0"/>
              <a:t>, </a:t>
            </a:r>
            <a:r>
              <a:rPr lang="ko-KR" altLang="en-US" sz="2800" dirty="0"/>
              <a:t>소그룹 활동의 질</a:t>
            </a:r>
            <a:r>
              <a:rPr lang="en-US" altLang="ko-KR" sz="2800" dirty="0"/>
              <a:t>(</a:t>
            </a:r>
            <a:r>
              <a:rPr lang="ko-KR" altLang="en-US" sz="2800" dirty="0"/>
              <a:t>말씀</a:t>
            </a:r>
            <a:r>
              <a:rPr lang="en-US" altLang="ko-KR" sz="2800" dirty="0"/>
              <a:t>, </a:t>
            </a:r>
            <a:r>
              <a:rPr lang="ko-KR" altLang="en-US" sz="2800" dirty="0"/>
              <a:t>나눔</a:t>
            </a:r>
            <a:r>
              <a:rPr lang="en-US" altLang="ko-KR" sz="2800" dirty="0"/>
              <a:t>, </a:t>
            </a:r>
            <a:r>
              <a:rPr lang="ko-KR" altLang="en-US" sz="2800" dirty="0"/>
              <a:t>기도</a:t>
            </a:r>
            <a:r>
              <a:rPr lang="en-US" altLang="ko-KR" sz="2800" dirty="0"/>
              <a:t>),</a:t>
            </a:r>
          </a:p>
          <a:p>
            <a:pPr>
              <a:lnSpc>
                <a:spcPct val="150000"/>
              </a:lnSpc>
            </a:pPr>
            <a:r>
              <a:rPr lang="en-US" altLang="ko-KR" sz="2800" dirty="0"/>
              <a:t>      </a:t>
            </a:r>
            <a:r>
              <a:rPr lang="ko-KR" altLang="en-US" sz="2800" dirty="0"/>
              <a:t>교제제공</a:t>
            </a:r>
            <a:r>
              <a:rPr lang="en-US" altLang="ko-KR" sz="2800" dirty="0"/>
              <a:t>, </a:t>
            </a:r>
            <a:r>
              <a:rPr lang="ko-KR" altLang="en-US" sz="2800" dirty="0"/>
              <a:t>체계적 교과과정</a:t>
            </a:r>
            <a:r>
              <a:rPr lang="en-US" altLang="ko-KR" sz="2800" dirty="0"/>
              <a:t>, </a:t>
            </a:r>
            <a:r>
              <a:rPr lang="ko-KR" altLang="en-US" sz="2800" dirty="0"/>
              <a:t>리더 교육</a:t>
            </a:r>
            <a:r>
              <a:rPr lang="en-US" altLang="ko-KR" sz="2800" dirty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800" dirty="0"/>
              <a:t>      </a:t>
            </a:r>
            <a:r>
              <a:rPr lang="ko-KR" altLang="en-US" sz="2800" dirty="0"/>
              <a:t>리더의</a:t>
            </a:r>
            <a:r>
              <a:rPr lang="en-US" altLang="ko-KR" sz="2800" dirty="0"/>
              <a:t> </a:t>
            </a:r>
            <a:r>
              <a:rPr lang="ko-KR" altLang="en-US" sz="2800" dirty="0"/>
              <a:t>열정</a:t>
            </a:r>
            <a:r>
              <a:rPr lang="en-US" altLang="ko-KR" sz="2800" dirty="0"/>
              <a:t>, </a:t>
            </a:r>
            <a:r>
              <a:rPr lang="ko-KR" altLang="en-US" sz="2800" dirty="0"/>
              <a:t>리더 계승</a:t>
            </a: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en-US" altLang="ko-KR" sz="2800" dirty="0"/>
              <a:t>   - </a:t>
            </a:r>
            <a:r>
              <a:rPr lang="ko-KR" altLang="en-US" sz="2800" dirty="0"/>
              <a:t>각자도생 사회에서 용기</a:t>
            </a:r>
            <a:r>
              <a:rPr lang="en-US" altLang="ko-KR" sz="2800" dirty="0"/>
              <a:t>/</a:t>
            </a:r>
            <a:r>
              <a:rPr lang="ko-KR" altLang="en-US" sz="2800" dirty="0"/>
              <a:t>자극</a:t>
            </a:r>
            <a:r>
              <a:rPr lang="en-US" altLang="ko-KR" sz="2800" dirty="0"/>
              <a:t>/</a:t>
            </a:r>
            <a:r>
              <a:rPr lang="ko-KR" altLang="en-US" sz="2800" dirty="0"/>
              <a:t>위로를 받고 성장한다</a:t>
            </a:r>
            <a:r>
              <a:rPr lang="en-US" altLang="ko-KR" sz="2800" dirty="0"/>
              <a:t>.</a:t>
            </a:r>
            <a:endParaRPr lang="en-US" altLang="ko-KR" sz="22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8336E18-B04B-D97E-E97F-53955B36FAE1}"/>
              </a:ext>
            </a:extLst>
          </p:cNvPr>
          <p:cNvSpPr txBox="1">
            <a:spLocks/>
          </p:cNvSpPr>
          <p:nvPr/>
        </p:nvSpPr>
        <p:spPr>
          <a:xfrm>
            <a:off x="1056759" y="629309"/>
            <a:ext cx="10078482" cy="892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ko-KR" altLang="en-US" sz="3600" b="1" dirty="0">
                <a:latin typeface="+mn-lt"/>
              </a:rPr>
              <a:t>성장하는</a:t>
            </a:r>
            <a:r>
              <a:rPr lang="en-US" altLang="ko-KR" sz="3600" b="1" dirty="0">
                <a:latin typeface="+mn-lt"/>
              </a:rPr>
              <a:t> </a:t>
            </a:r>
            <a:r>
              <a:rPr lang="ko-KR" altLang="en-US" sz="3600" b="1" dirty="0">
                <a:latin typeface="+mn-lt"/>
              </a:rPr>
              <a:t>교회는 소그룹이 잘된다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F691A-CA3D-7970-BD05-F6C5CA12B968}"/>
              </a:ext>
            </a:extLst>
          </p:cNvPr>
          <p:cNvSpPr txBox="1"/>
          <p:nvPr/>
        </p:nvSpPr>
        <p:spPr>
          <a:xfrm>
            <a:off x="1497873" y="4478773"/>
            <a:ext cx="8734697" cy="1221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800" b="1" dirty="0">
                <a:solidFill>
                  <a:srgbClr val="0066FF"/>
                </a:solidFill>
                <a:latin typeface="+mn-lt"/>
              </a:rPr>
              <a:t>소그룹은 교회안의 교회이다 </a:t>
            </a:r>
            <a:r>
              <a:rPr lang="en-US" altLang="ko-KR" sz="2800" b="1" dirty="0">
                <a:solidFill>
                  <a:srgbClr val="0066FF"/>
                </a:solidFill>
                <a:latin typeface="+mn-lt"/>
              </a:rPr>
              <a:t>(church in church)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2400" dirty="0"/>
              <a:t>- </a:t>
            </a:r>
            <a:r>
              <a:rPr lang="ko-KR" altLang="en-US" sz="2400" dirty="0"/>
              <a:t>말씀</a:t>
            </a:r>
            <a:r>
              <a:rPr lang="en-US" altLang="ko-KR" sz="2400" dirty="0"/>
              <a:t>/</a:t>
            </a:r>
            <a:r>
              <a:rPr lang="ko-KR" altLang="en-US" sz="2400" dirty="0"/>
              <a:t>예배</a:t>
            </a:r>
            <a:r>
              <a:rPr lang="en-US" altLang="ko-KR" sz="2400" dirty="0"/>
              <a:t>, </a:t>
            </a:r>
            <a:r>
              <a:rPr lang="ko-KR" altLang="en-US" sz="2400" dirty="0"/>
              <a:t>전도</a:t>
            </a:r>
            <a:r>
              <a:rPr lang="en-US" altLang="ko-KR" sz="2400" dirty="0"/>
              <a:t>/</a:t>
            </a:r>
            <a:r>
              <a:rPr lang="ko-KR" altLang="en-US" sz="2400" dirty="0"/>
              <a:t>선교</a:t>
            </a:r>
            <a:r>
              <a:rPr lang="en-US" altLang="ko-KR" sz="2400" dirty="0"/>
              <a:t>, </a:t>
            </a:r>
            <a:r>
              <a:rPr lang="ko-KR" altLang="en-US" sz="2400" dirty="0"/>
              <a:t>교제</a:t>
            </a:r>
            <a:r>
              <a:rPr lang="en-US" altLang="ko-KR" sz="2400" dirty="0"/>
              <a:t>/</a:t>
            </a:r>
            <a:r>
              <a:rPr lang="ko-KR" altLang="en-US" sz="2400" dirty="0"/>
              <a:t>나눔</a:t>
            </a:r>
            <a:r>
              <a:rPr lang="en-US" altLang="ko-KR" sz="2400" dirty="0"/>
              <a:t>, </a:t>
            </a:r>
            <a:r>
              <a:rPr lang="ko-KR" altLang="en-US" sz="2400" dirty="0"/>
              <a:t>구제</a:t>
            </a:r>
            <a:r>
              <a:rPr lang="en-US" altLang="ko-KR" sz="2400" dirty="0"/>
              <a:t>/</a:t>
            </a:r>
            <a:r>
              <a:rPr lang="ko-KR" altLang="en-US" sz="2400" dirty="0"/>
              <a:t>봉사</a:t>
            </a:r>
            <a:r>
              <a:rPr lang="en-US" altLang="ko-KR" sz="2400" dirty="0"/>
              <a:t>, </a:t>
            </a:r>
            <a:r>
              <a:rPr lang="ko-KR" altLang="en-US" sz="2400" dirty="0"/>
              <a:t>교육</a:t>
            </a:r>
            <a:endParaRPr lang="ko-KR" altLang="en-US" sz="2400" b="1" dirty="0">
              <a:solidFill>
                <a:srgbClr val="00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9372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354646" y="687748"/>
            <a:ext cx="912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코로나 이후 목회자의 소그룹 인식 크게 높아져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향후 목회 중점 방향</a:t>
            </a:r>
            <a:r>
              <a:rPr lang="en-US" altLang="ko-KR" dirty="0">
                <a:solidFill>
                  <a:prstClr val="black"/>
                </a:solidFill>
              </a:rPr>
              <a:t>_</a:t>
            </a:r>
            <a:r>
              <a:rPr lang="ko-KR" altLang="en-US" dirty="0">
                <a:solidFill>
                  <a:prstClr val="black"/>
                </a:solidFill>
              </a:rPr>
              <a:t>상위 </a:t>
            </a:r>
            <a:r>
              <a:rPr lang="en-US" altLang="ko-KR" dirty="0">
                <a:solidFill>
                  <a:prstClr val="black"/>
                </a:solidFill>
              </a:rPr>
              <a:t>7</a:t>
            </a:r>
            <a:r>
              <a:rPr lang="ko-KR" altLang="en-US" dirty="0">
                <a:solidFill>
                  <a:prstClr val="black"/>
                </a:solidFill>
              </a:rPr>
              <a:t>개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(Base=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담임목사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,1+2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순위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N=500, %)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4" name="개체 2">
            <a:extLst>
              <a:ext uri="{FF2B5EF4-FFF2-40B4-BE49-F238E27FC236}">
                <a16:creationId xmlns:a16="http://schemas.microsoft.com/office/drawing/2014/main" id="{4037AD26-76FE-6404-1DEA-84963FAB1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656708"/>
              </p:ext>
            </p:extLst>
          </p:nvPr>
        </p:nvGraphicFramePr>
        <p:xfrm>
          <a:off x="978824" y="2119360"/>
          <a:ext cx="9431723" cy="300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oup 94">
            <a:extLst>
              <a:ext uri="{FF2B5EF4-FFF2-40B4-BE49-F238E27FC236}">
                <a16:creationId xmlns:a16="http://schemas.microsoft.com/office/drawing/2014/main" id="{A0264206-8371-754A-2081-C537D9FD9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59773"/>
              </p:ext>
            </p:extLst>
          </p:nvPr>
        </p:nvGraphicFramePr>
        <p:xfrm>
          <a:off x="1151475" y="5165503"/>
          <a:ext cx="9068983" cy="814197"/>
        </p:xfrm>
        <a:graphic>
          <a:graphicData uri="http://schemas.openxmlformats.org/drawingml/2006/table">
            <a:tbl>
              <a:tblPr/>
              <a:tblGrid>
                <a:gridCol w="129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69">
                  <a:extLst>
                    <a:ext uri="{9D8B030D-6E8A-4147-A177-3AD203B41FA5}">
                      <a16:colId xmlns:a16="http://schemas.microsoft.com/office/drawing/2014/main" val="1183346529"/>
                    </a:ext>
                  </a:extLst>
                </a:gridCol>
                <a:gridCol w="1295569">
                  <a:extLst>
                    <a:ext uri="{9D8B030D-6E8A-4147-A177-3AD203B41FA5}">
                      <a16:colId xmlns:a16="http://schemas.microsoft.com/office/drawing/2014/main" val="82784134"/>
                    </a:ext>
                  </a:extLst>
                </a:gridCol>
                <a:gridCol w="1295569">
                  <a:extLst>
                    <a:ext uri="{9D8B030D-6E8A-4147-A177-3AD203B41FA5}">
                      <a16:colId xmlns:a16="http://schemas.microsoft.com/office/drawing/2014/main" val="3212743969"/>
                    </a:ext>
                  </a:extLst>
                </a:gridCol>
                <a:gridCol w="1295569">
                  <a:extLst>
                    <a:ext uri="{9D8B030D-6E8A-4147-A177-3AD203B41FA5}">
                      <a16:colId xmlns:a16="http://schemas.microsoft.com/office/drawing/2014/main" val="1236029539"/>
                    </a:ext>
                  </a:extLst>
                </a:gridCol>
                <a:gridCol w="1295569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  <a:gridCol w="1295569">
                  <a:extLst>
                    <a:ext uri="{9D8B030D-6E8A-4147-A177-3AD203B41FA5}">
                      <a16:colId xmlns:a16="http://schemas.microsoft.com/office/drawing/2014/main" val="841039806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주일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현장예배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 공동체성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회복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교회학교 교육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성경공부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교회의 공공성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지역사회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섬김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심방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교인들의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친교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182066" y="6043251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62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1686205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947118" y="476882"/>
            <a:ext cx="83535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향후 성장하는 교회</a:t>
            </a:r>
            <a:r>
              <a:rPr lang="en-US" altLang="ko-KR" sz="3200" b="1" dirty="0">
                <a:solidFill>
                  <a:prstClr val="black"/>
                </a:solidFill>
              </a:rPr>
              <a:t>, '</a:t>
            </a:r>
            <a:r>
              <a:rPr lang="ko-KR" altLang="en-US" sz="3200" b="1" dirty="0">
                <a:solidFill>
                  <a:prstClr val="black"/>
                </a:solidFill>
              </a:rPr>
              <a:t>소그룹이 활발한 교회</a:t>
            </a:r>
            <a:r>
              <a:rPr lang="en-US" altLang="ko-KR" sz="3200" b="1" dirty="0">
                <a:solidFill>
                  <a:prstClr val="black"/>
                </a:solidFill>
              </a:rPr>
              <a:t>!’</a:t>
            </a:r>
          </a:p>
          <a:p>
            <a:r>
              <a:rPr lang="en-US" altLang="ko-KR" sz="3200" b="1" dirty="0">
                <a:solidFill>
                  <a:srgbClr val="0066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3200" b="1" dirty="0">
                <a:solidFill>
                  <a:srgbClr val="0066FF"/>
                </a:solidFill>
              </a:rPr>
              <a:t> </a:t>
            </a:r>
            <a:r>
              <a:rPr lang="ko-KR" altLang="en-US" sz="3200" b="1" dirty="0">
                <a:solidFill>
                  <a:srgbClr val="0066FF"/>
                </a:solidFill>
              </a:rPr>
              <a:t>데이터상으로 증명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692998" y="1747340"/>
            <a:ext cx="1080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향후 성장 가능성 있는 교회 특성</a:t>
            </a:r>
            <a:r>
              <a:rPr lang="en-US" altLang="ko-KR" dirty="0">
                <a:solidFill>
                  <a:prstClr val="black"/>
                </a:solidFill>
              </a:rPr>
              <a:t>_</a:t>
            </a:r>
            <a:r>
              <a:rPr lang="ko-KR" altLang="en-US" dirty="0">
                <a:solidFill>
                  <a:prstClr val="black"/>
                </a:solidFill>
              </a:rPr>
              <a:t>상위 </a:t>
            </a:r>
            <a:r>
              <a:rPr lang="en-US" altLang="ko-KR" dirty="0">
                <a:solidFill>
                  <a:prstClr val="black"/>
                </a:solidFill>
              </a:rPr>
              <a:t>8</a:t>
            </a:r>
            <a:r>
              <a:rPr lang="ko-KR" altLang="en-US" dirty="0">
                <a:solidFill>
                  <a:prstClr val="black"/>
                </a:solidFill>
              </a:rPr>
              <a:t>개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N=306, %)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7" name="개체 2">
            <a:extLst>
              <a:ext uri="{FF2B5EF4-FFF2-40B4-BE49-F238E27FC236}">
                <a16:creationId xmlns:a16="http://schemas.microsoft.com/office/drawing/2014/main" id="{5D0FA80F-05E8-41CC-983E-AA33F195D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775209"/>
              </p:ext>
            </p:extLst>
          </p:nvPr>
        </p:nvGraphicFramePr>
        <p:xfrm>
          <a:off x="990660" y="1987886"/>
          <a:ext cx="9484199" cy="290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oup 94">
            <a:extLst>
              <a:ext uri="{FF2B5EF4-FFF2-40B4-BE49-F238E27FC236}">
                <a16:creationId xmlns:a16="http://schemas.microsoft.com/office/drawing/2014/main" id="{7DB239A9-F660-4270-A804-C6496A142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6632"/>
              </p:ext>
            </p:extLst>
          </p:nvPr>
        </p:nvGraphicFramePr>
        <p:xfrm>
          <a:off x="1105070" y="4865129"/>
          <a:ext cx="9119448" cy="1082421"/>
        </p:xfrm>
        <a:graphic>
          <a:graphicData uri="http://schemas.openxmlformats.org/drawingml/2006/table">
            <a:tbl>
              <a:tblPr/>
              <a:tblGrid>
                <a:gridCol w="1139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4246056588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1183346529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82784134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3212743969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1236029539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841039806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모임이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활발한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설교가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은혜로운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예배가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중심인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전도를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열심히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하는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찬양과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경배가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은혜로운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시대의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흐름에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민감한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사회봉사활동이 활발한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교육이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활발한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176242" y="5920942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63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5616342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소그룹 참여 정도 </a:t>
            </a:r>
            <a:r>
              <a:rPr lang="en-US" altLang="ko-KR" dirty="0">
                <a:solidFill>
                  <a:prstClr val="black"/>
                </a:solidFill>
              </a:rPr>
              <a:t>(Base=</a:t>
            </a:r>
            <a:r>
              <a:rPr lang="ko-KR" altLang="en-US" dirty="0">
                <a:solidFill>
                  <a:prstClr val="black"/>
                </a:solidFill>
              </a:rPr>
              <a:t>교회 출석자</a:t>
            </a:r>
            <a:r>
              <a:rPr lang="en-US" altLang="ko-KR" dirty="0">
                <a:solidFill>
                  <a:prstClr val="black"/>
                </a:solidFill>
              </a:rPr>
              <a:t>&amp; </a:t>
            </a:r>
            <a:r>
              <a:rPr lang="ko-KR" altLang="en-US" dirty="0">
                <a:solidFill>
                  <a:prstClr val="black"/>
                </a:solidFill>
              </a:rPr>
              <a:t>참여 소그룹 있음 </a:t>
            </a:r>
            <a:r>
              <a:rPr lang="en-US" altLang="ko-KR" dirty="0">
                <a:solidFill>
                  <a:prstClr val="black"/>
                </a:solidFill>
              </a:rPr>
              <a:t>N=1249, %)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044100" y="667284"/>
            <a:ext cx="9547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소그룹 정기적 참여자 </a:t>
            </a:r>
            <a:r>
              <a:rPr lang="en-US" altLang="ko-KR" sz="3200" b="1" dirty="0">
                <a:solidFill>
                  <a:prstClr val="black"/>
                </a:solidFill>
              </a:rPr>
              <a:t>37%</a:t>
            </a:r>
            <a:r>
              <a:rPr lang="ko-KR" altLang="en-US" sz="3200" b="1" dirty="0">
                <a:solidFill>
                  <a:prstClr val="black"/>
                </a:solidFill>
              </a:rPr>
              <a:t>로 작년보다 크게 증가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4E8348BC-8A76-754F-59FC-D7999358D128}"/>
              </a:ext>
            </a:extLst>
          </p:cNvPr>
          <p:cNvGraphicFramePr>
            <a:graphicFrameLocks/>
          </p:cNvGraphicFramePr>
          <p:nvPr/>
        </p:nvGraphicFramePr>
        <p:xfrm>
          <a:off x="1066800" y="2275206"/>
          <a:ext cx="9867900" cy="296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oup 94">
            <a:extLst>
              <a:ext uri="{FF2B5EF4-FFF2-40B4-BE49-F238E27FC236}">
                <a16:creationId xmlns:a16="http://schemas.microsoft.com/office/drawing/2014/main" id="{C8B1E1B8-9DF2-F0E6-5C5B-A0ECEC570662}"/>
              </a:ext>
            </a:extLst>
          </p:cNvPr>
          <p:cNvGraphicFramePr>
            <a:graphicFrameLocks noGrp="1"/>
          </p:cNvGraphicFramePr>
          <p:nvPr/>
        </p:nvGraphicFramePr>
        <p:xfrm>
          <a:off x="1228179" y="5309701"/>
          <a:ext cx="9536391" cy="426358"/>
        </p:xfrm>
        <a:graphic>
          <a:graphicData uri="http://schemas.openxmlformats.org/drawingml/2006/table">
            <a:tbl>
              <a:tblPr/>
              <a:tblGrid>
                <a:gridCol w="317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797">
                  <a:extLst>
                    <a:ext uri="{9D8B030D-6E8A-4147-A177-3AD203B41FA5}">
                      <a16:colId xmlns:a16="http://schemas.microsoft.com/office/drawing/2014/main" val="208670893"/>
                    </a:ext>
                  </a:extLst>
                </a:gridCol>
                <a:gridCol w="3178797">
                  <a:extLst>
                    <a:ext uri="{9D8B030D-6E8A-4147-A177-3AD203B41FA5}">
                      <a16:colId xmlns:a16="http://schemas.microsoft.com/office/drawing/2014/main" val="2535606662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정기적 참여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가끔 참여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참여 안함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636184" y="5773851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89364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소그룹 활동에 대한 평가 </a:t>
            </a:r>
            <a:r>
              <a:rPr lang="en-US" altLang="ko-KR" dirty="0">
                <a:solidFill>
                  <a:prstClr val="black"/>
                </a:solidFill>
              </a:rPr>
              <a:t>(Base=</a:t>
            </a:r>
            <a:r>
              <a:rPr lang="ko-KR" altLang="en-US" dirty="0">
                <a:solidFill>
                  <a:prstClr val="black"/>
                </a:solidFill>
              </a:rPr>
              <a:t>교회 출석자</a:t>
            </a:r>
            <a:r>
              <a:rPr lang="en-US" altLang="ko-KR" dirty="0">
                <a:solidFill>
                  <a:prstClr val="black"/>
                </a:solidFill>
              </a:rPr>
              <a:t>&amp; </a:t>
            </a:r>
            <a:r>
              <a:rPr lang="ko-KR" altLang="en-US" dirty="0">
                <a:solidFill>
                  <a:prstClr val="black"/>
                </a:solidFill>
              </a:rPr>
              <a:t>참여 소그룹 있음 </a:t>
            </a:r>
            <a:r>
              <a:rPr lang="en-US" altLang="ko-KR" dirty="0">
                <a:solidFill>
                  <a:prstClr val="black"/>
                </a:solidFill>
              </a:rPr>
              <a:t>N=1249, %)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660444" y="601742"/>
            <a:ext cx="8603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소그룹 유익성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삶의 나눔</a:t>
            </a:r>
            <a:r>
              <a:rPr lang="en-US" altLang="ko-KR" sz="3200" b="1" dirty="0">
                <a:solidFill>
                  <a:prstClr val="black"/>
                </a:solidFill>
              </a:rPr>
              <a:t>/</a:t>
            </a:r>
            <a:r>
              <a:rPr lang="ko-KR" altLang="en-US" sz="3200" b="1" dirty="0" err="1">
                <a:solidFill>
                  <a:prstClr val="black"/>
                </a:solidFill>
              </a:rPr>
              <a:t>공동체성</a:t>
            </a:r>
            <a:r>
              <a:rPr lang="en-US" altLang="ko-KR" sz="3200" b="1" dirty="0">
                <a:solidFill>
                  <a:prstClr val="black"/>
                </a:solidFill>
              </a:rPr>
              <a:t>/</a:t>
            </a:r>
            <a:r>
              <a:rPr lang="ko-KR" altLang="en-US" sz="3200" b="1" dirty="0" err="1">
                <a:solidFill>
                  <a:prstClr val="black"/>
                </a:solidFill>
              </a:rPr>
              <a:t>신앙자극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6" name="개체 2">
            <a:extLst>
              <a:ext uri="{FF2B5EF4-FFF2-40B4-BE49-F238E27FC236}">
                <a16:creationId xmlns:a16="http://schemas.microsoft.com/office/drawing/2014/main" id="{2896A7EC-C376-4A79-958D-46189F9BBE3C}"/>
              </a:ext>
            </a:extLst>
          </p:cNvPr>
          <p:cNvGraphicFramePr>
            <a:graphicFrameLocks/>
          </p:cNvGraphicFramePr>
          <p:nvPr/>
        </p:nvGraphicFramePr>
        <p:xfrm>
          <a:off x="3572546" y="2029375"/>
          <a:ext cx="6673850" cy="469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oup 94">
            <a:extLst>
              <a:ext uri="{FF2B5EF4-FFF2-40B4-BE49-F238E27FC236}">
                <a16:creationId xmlns:a16="http://schemas.microsoft.com/office/drawing/2014/main" id="{BC8F8B82-4039-4F55-A4B5-6CF650C8DC88}"/>
              </a:ext>
            </a:extLst>
          </p:cNvPr>
          <p:cNvGraphicFramePr>
            <a:graphicFrameLocks noGrp="1"/>
          </p:cNvGraphicFramePr>
          <p:nvPr/>
        </p:nvGraphicFramePr>
        <p:xfrm>
          <a:off x="866774" y="2495550"/>
          <a:ext cx="2801021" cy="4086227"/>
        </p:xfrm>
        <a:graphic>
          <a:graphicData uri="http://schemas.openxmlformats.org/drawingml/2006/table">
            <a:tbl>
              <a:tblPr/>
              <a:tblGrid>
                <a:gridCol w="2801021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모이면 즐겁다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나에게 유익함이 있다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775993"/>
                  </a:ext>
                </a:extLst>
              </a:tr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친밀한 관계를 유지한다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37832"/>
                  </a:ext>
                </a:extLst>
              </a:tr>
              <a:tr h="745642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어려움을 당한 사람을 돕는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문화와 분위기가 있다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05995"/>
                  </a:ext>
                </a:extLst>
              </a:tr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신앙적 격려와 자극을 받는다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396828"/>
                  </a:ext>
                </a:extLst>
              </a:tr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나눔의 깊이가 있다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365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6342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412235" y="637596"/>
            <a:ext cx="10335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소그룹 활성화 </a:t>
            </a:r>
            <a:r>
              <a:rPr lang="en-US" altLang="ko-KR" sz="3200" b="1" dirty="0">
                <a:solidFill>
                  <a:prstClr val="black"/>
                </a:solidFill>
              </a:rPr>
              <a:t>Key Success Factor, </a:t>
            </a:r>
            <a:r>
              <a:rPr lang="ko-KR" altLang="en-US" sz="3200" b="1" dirty="0">
                <a:solidFill>
                  <a:prstClr val="black"/>
                </a:solidFill>
              </a:rPr>
              <a:t>담임목사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소그룹 활성화를 위한 필요한 사항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81F56A1B-7918-4A74-8AE1-69C92068FA77}"/>
              </a:ext>
            </a:extLst>
          </p:cNvPr>
          <p:cNvGraphicFramePr>
            <a:graphicFrameLocks/>
          </p:cNvGraphicFramePr>
          <p:nvPr/>
        </p:nvGraphicFramePr>
        <p:xfrm>
          <a:off x="901291" y="2297791"/>
          <a:ext cx="9645995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7DFAE5D8-26E3-40D8-8B27-E7F201D05AD8}"/>
              </a:ext>
            </a:extLst>
          </p:cNvPr>
          <p:cNvGraphicFramePr>
            <a:graphicFrameLocks noGrp="1"/>
          </p:cNvGraphicFramePr>
          <p:nvPr/>
        </p:nvGraphicFramePr>
        <p:xfrm>
          <a:off x="1079767" y="5213458"/>
          <a:ext cx="9275021" cy="769430"/>
        </p:xfrm>
        <a:graphic>
          <a:graphicData uri="http://schemas.openxmlformats.org/drawingml/2006/table">
            <a:tbl>
              <a:tblPr/>
              <a:tblGrid>
                <a:gridCol w="132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03">
                  <a:extLst>
                    <a:ext uri="{9D8B030D-6E8A-4147-A177-3AD203B41FA5}">
                      <a16:colId xmlns:a16="http://schemas.microsoft.com/office/drawing/2014/main" val="1589691595"/>
                    </a:ext>
                  </a:extLst>
                </a:gridCol>
                <a:gridCol w="1325003">
                  <a:extLst>
                    <a:ext uri="{9D8B030D-6E8A-4147-A177-3AD203B41FA5}">
                      <a16:colId xmlns:a16="http://schemas.microsoft.com/office/drawing/2014/main" val="3207698179"/>
                    </a:ext>
                  </a:extLst>
                </a:gridCol>
                <a:gridCol w="1325003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325003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325003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325003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 활동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방향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목적에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대한 인식 공유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사랑으로 맺어진 구성원들의 관계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리더의 헌신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공감대 높은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 구성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담임목사의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강한 의지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체계적인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성경공부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2A9050F-B234-005A-10DB-BEE511A61D10}"/>
              </a:ext>
            </a:extLst>
          </p:cNvPr>
          <p:cNvCxnSpPr/>
          <p:nvPr/>
        </p:nvCxnSpPr>
        <p:spPr>
          <a:xfrm>
            <a:off x="4406537" y="2490651"/>
            <a:ext cx="11084" cy="10838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745412D-4974-0AAF-436B-462969D6B7B0}"/>
              </a:ext>
            </a:extLst>
          </p:cNvPr>
          <p:cNvCxnSpPr/>
          <p:nvPr/>
        </p:nvCxnSpPr>
        <p:spPr>
          <a:xfrm flipH="1">
            <a:off x="1905990" y="2499015"/>
            <a:ext cx="1532" cy="2085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91F3DA5-1E68-1BE0-77E4-DF1F2E8E6DE2}"/>
              </a:ext>
            </a:extLst>
          </p:cNvPr>
          <p:cNvCxnSpPr/>
          <p:nvPr/>
        </p:nvCxnSpPr>
        <p:spPr>
          <a:xfrm>
            <a:off x="1915886" y="2499359"/>
            <a:ext cx="51032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E694AC1-4549-1163-D1D0-BAF9BAAB973D}"/>
              </a:ext>
            </a:extLst>
          </p:cNvPr>
          <p:cNvCxnSpPr>
            <a:cxnSpLocks/>
          </p:cNvCxnSpPr>
          <p:nvPr/>
        </p:nvCxnSpPr>
        <p:spPr>
          <a:xfrm>
            <a:off x="7021782" y="2508068"/>
            <a:ext cx="0" cy="13414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E134C0-4432-E609-D72F-188AB84B172B}"/>
              </a:ext>
            </a:extLst>
          </p:cNvPr>
          <p:cNvSpPr txBox="1"/>
          <p:nvPr/>
        </p:nvSpPr>
        <p:spPr>
          <a:xfrm>
            <a:off x="3474719" y="2098765"/>
            <a:ext cx="188224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/>
              <a:t>담임목사의 영향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031844" y="6154285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69118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784174" y="492498"/>
            <a:ext cx="8673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소그룹 </a:t>
            </a:r>
            <a:r>
              <a:rPr lang="ko-KR" altLang="en-US" sz="3200" b="1" dirty="0" err="1">
                <a:solidFill>
                  <a:prstClr val="black"/>
                </a:solidFill>
              </a:rPr>
              <a:t>활동화를</a:t>
            </a:r>
            <a:r>
              <a:rPr lang="ko-KR" altLang="en-US" sz="3200" b="1" dirty="0">
                <a:solidFill>
                  <a:prstClr val="black"/>
                </a:solidFill>
              </a:rPr>
              <a:t> 위한 지원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</a:rPr>
              <a:t>리더훈련</a:t>
            </a:r>
            <a:r>
              <a:rPr lang="en-US" altLang="ko-KR" sz="3200" b="1" dirty="0">
                <a:solidFill>
                  <a:prstClr val="black"/>
                </a:solidFill>
              </a:rPr>
              <a:t>!       </a:t>
            </a:r>
          </a:p>
          <a:p>
            <a:r>
              <a:rPr lang="en-US" altLang="ko-KR" sz="32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srgbClr val="0066FF"/>
                </a:solidFill>
              </a:rPr>
              <a:t>소그룹 리더 자질</a:t>
            </a:r>
            <a:r>
              <a:rPr lang="en-US" altLang="ko-KR" sz="3200" b="1" dirty="0">
                <a:solidFill>
                  <a:srgbClr val="0066FF"/>
                </a:solidFill>
              </a:rPr>
              <a:t>, </a:t>
            </a:r>
            <a:r>
              <a:rPr lang="ko-KR" altLang="en-US" sz="3200" b="1" dirty="0">
                <a:solidFill>
                  <a:srgbClr val="0066FF"/>
                </a:solidFill>
              </a:rPr>
              <a:t>목양의 책임자 인식</a:t>
            </a:r>
            <a:r>
              <a:rPr lang="en-US" altLang="ko-KR" sz="3200" b="1" dirty="0">
                <a:solidFill>
                  <a:srgbClr val="0066FF"/>
                </a:solidFill>
              </a:rPr>
              <a:t>!                              </a:t>
            </a:r>
            <a:endParaRPr lang="ko-KR" altLang="en-US" sz="3200" b="1" dirty="0">
              <a:solidFill>
                <a:srgbClr val="0066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1372401" y="1784509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소그룹 활성화를 위해 지원해야 할 사항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aphicFrame>
        <p:nvGraphicFramePr>
          <p:cNvPr id="12" name="개체 2">
            <a:extLst>
              <a:ext uri="{FF2B5EF4-FFF2-40B4-BE49-F238E27FC236}">
                <a16:creationId xmlns:a16="http://schemas.microsoft.com/office/drawing/2014/main" id="{8DA8A5E8-F6EB-47EB-918D-A9A83314D7FB}"/>
              </a:ext>
            </a:extLst>
          </p:cNvPr>
          <p:cNvGraphicFramePr>
            <a:graphicFrameLocks/>
          </p:cNvGraphicFramePr>
          <p:nvPr/>
        </p:nvGraphicFramePr>
        <p:xfrm>
          <a:off x="944704" y="1843776"/>
          <a:ext cx="9629054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94">
            <a:extLst>
              <a:ext uri="{FF2B5EF4-FFF2-40B4-BE49-F238E27FC236}">
                <a16:creationId xmlns:a16="http://schemas.microsoft.com/office/drawing/2014/main" id="{6AFFE9B0-EB73-46B6-8A0B-312B27B8B7DD}"/>
              </a:ext>
            </a:extLst>
          </p:cNvPr>
          <p:cNvGraphicFramePr>
            <a:graphicFrameLocks noGrp="1"/>
          </p:cNvGraphicFramePr>
          <p:nvPr/>
        </p:nvGraphicFramePr>
        <p:xfrm>
          <a:off x="1140994" y="4801007"/>
          <a:ext cx="9258726" cy="769430"/>
        </p:xfrm>
        <a:graphic>
          <a:graphicData uri="http://schemas.openxmlformats.org/drawingml/2006/table">
            <a:tbl>
              <a:tblPr/>
              <a:tblGrid>
                <a:gridCol w="154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121">
                  <a:extLst>
                    <a:ext uri="{9D8B030D-6E8A-4147-A177-3AD203B41FA5}">
                      <a16:colId xmlns:a16="http://schemas.microsoft.com/office/drawing/2014/main" val="3207698179"/>
                    </a:ext>
                  </a:extLst>
                </a:gridCol>
                <a:gridCol w="1543121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543121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543121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543121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리더 훈련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최적의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 구성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장기적인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성경공부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교과과정 구성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 전담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교역자 배정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성경공부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교재 선택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91072" y="5834245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7460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871F5D-BFE1-44AF-816A-9A98DABDC728}"/>
              </a:ext>
            </a:extLst>
          </p:cNvPr>
          <p:cNvSpPr txBox="1"/>
          <p:nvPr/>
        </p:nvSpPr>
        <p:spPr>
          <a:xfrm>
            <a:off x="710899" y="6009517"/>
            <a:ext cx="102975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 latinLnBrk="0">
              <a:buFont typeface="Arial" panose="020B0604020202020204" pitchFamily="34" charset="0"/>
              <a:buChar char="•"/>
              <a:defRPr/>
            </a:pP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한국리서치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‘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다른 세대를 바라보는 시선의 차이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’, 2021.05.06, </a:t>
            </a:r>
            <a:r>
              <a:rPr lang="en-US" altLang="ko-KR" sz="1300" dirty="0"/>
              <a:t>(</a:t>
            </a:r>
            <a:r>
              <a:rPr lang="ko-KR" altLang="en-US" sz="1300" dirty="0"/>
              <a:t>전국</a:t>
            </a:r>
            <a:r>
              <a:rPr lang="en-US" altLang="ko-KR" sz="1300" dirty="0"/>
              <a:t>, 18</a:t>
            </a:r>
            <a:r>
              <a:rPr lang="ko-KR" altLang="en-US" sz="1300" dirty="0"/>
              <a:t>세 이상 남녀</a:t>
            </a:r>
            <a:r>
              <a:rPr lang="en-US" altLang="ko-KR" sz="1300" dirty="0"/>
              <a:t>, 1,000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온라인조사</a:t>
            </a:r>
            <a:r>
              <a:rPr lang="en-US" altLang="ko-KR" sz="1300" dirty="0"/>
              <a:t>, 2020.02.19~22)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58A67-39F9-4018-B922-9103A5B958E7}"/>
              </a:ext>
            </a:extLst>
          </p:cNvPr>
          <p:cNvSpPr txBox="1"/>
          <p:nvPr/>
        </p:nvSpPr>
        <p:spPr>
          <a:xfrm>
            <a:off x="1148068" y="829663"/>
            <a:ext cx="960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/>
              <a:t>짧은 세대간격</a:t>
            </a:r>
            <a:r>
              <a:rPr lang="en-US" altLang="ko-KR" sz="3600" b="1" dirty="0"/>
              <a:t> </a:t>
            </a:r>
            <a:r>
              <a:rPr lang="en-US" altLang="ko-KR" sz="3600" b="1" dirty="0">
                <a:sym typeface="Wingdings" panose="05000000000000000000" pitchFamily="2" charset="2"/>
              </a:rPr>
              <a:t> </a:t>
            </a:r>
            <a:r>
              <a:rPr lang="ko-KR" altLang="en-US" sz="3600" b="1" dirty="0">
                <a:sym typeface="Wingdings" panose="05000000000000000000" pitchFamily="2" charset="2"/>
              </a:rPr>
              <a:t>세대별 리더십 세우기</a:t>
            </a:r>
            <a:r>
              <a:rPr lang="en-US" altLang="ko-KR" sz="3600" b="1" dirty="0">
                <a:sym typeface="Wingdings" panose="05000000000000000000" pitchFamily="2" charset="2"/>
              </a:rPr>
              <a:t> </a:t>
            </a:r>
            <a:r>
              <a:rPr lang="ko-KR" altLang="en-US" sz="3600" b="1" dirty="0">
                <a:sym typeface="Wingdings" panose="05000000000000000000" pitchFamily="2" charset="2"/>
              </a:rPr>
              <a:t>필요</a:t>
            </a:r>
            <a:r>
              <a:rPr lang="en-US" altLang="ko-KR" sz="3600" b="1" dirty="0">
                <a:sym typeface="Wingdings" panose="05000000000000000000" pitchFamily="2" charset="2"/>
              </a:rPr>
              <a:t>!</a:t>
            </a:r>
            <a:endParaRPr lang="ko-KR" altLang="en-US" sz="36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7B44A-C0DC-4095-935E-44A5A0607911}"/>
              </a:ext>
            </a:extLst>
          </p:cNvPr>
          <p:cNvSpPr txBox="1"/>
          <p:nvPr/>
        </p:nvSpPr>
        <p:spPr>
          <a:xfrm>
            <a:off x="1064755" y="1849416"/>
            <a:ext cx="4794902" cy="391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그림</a:t>
            </a:r>
            <a:r>
              <a:rPr lang="en-US" altLang="ko-KR" dirty="0"/>
              <a:t>) </a:t>
            </a:r>
            <a:r>
              <a:rPr lang="ko-KR" altLang="en-US" dirty="0"/>
              <a:t>나와 같은 세대의 나이 범위 </a:t>
            </a:r>
            <a:r>
              <a:rPr lang="en-US" altLang="ko-KR" dirty="0"/>
              <a:t>(</a:t>
            </a:r>
            <a:r>
              <a:rPr lang="ko-KR" altLang="en-US" dirty="0"/>
              <a:t>평균</a:t>
            </a:r>
            <a:r>
              <a:rPr lang="en-US" altLang="ko-KR" dirty="0"/>
              <a:t>, </a:t>
            </a:r>
            <a:r>
              <a:rPr lang="ko-KR" altLang="en-US" dirty="0"/>
              <a:t>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E176A4-9A7B-46D5-AF6E-BD61920E0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3" y="2642597"/>
            <a:ext cx="9817009" cy="31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65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982250" y="720723"/>
            <a:ext cx="7274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담임목사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취향 소그룹 필요하다 </a:t>
            </a:r>
            <a:r>
              <a:rPr lang="en-US" altLang="ko-KR" sz="3200" b="1" dirty="0">
                <a:solidFill>
                  <a:prstClr val="black"/>
                </a:solidFill>
              </a:rPr>
              <a:t>92%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취향 소그룹 필요성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aphicFrame>
        <p:nvGraphicFramePr>
          <p:cNvPr id="16" name="개체 2">
            <a:extLst>
              <a:ext uri="{FF2B5EF4-FFF2-40B4-BE49-F238E27FC236}">
                <a16:creationId xmlns:a16="http://schemas.microsoft.com/office/drawing/2014/main" id="{2C38D2D0-D58B-4536-9D5F-F6FD13DE1DFE}"/>
              </a:ext>
            </a:extLst>
          </p:cNvPr>
          <p:cNvGraphicFramePr>
            <a:graphicFrameLocks/>
          </p:cNvGraphicFramePr>
          <p:nvPr/>
        </p:nvGraphicFramePr>
        <p:xfrm>
          <a:off x="894379" y="2498369"/>
          <a:ext cx="9616694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oup 94">
            <a:extLst>
              <a:ext uri="{FF2B5EF4-FFF2-40B4-BE49-F238E27FC236}">
                <a16:creationId xmlns:a16="http://schemas.microsoft.com/office/drawing/2014/main" id="{F8AF73C4-DFE4-4CA4-8569-BA559A309E8B}"/>
              </a:ext>
            </a:extLst>
          </p:cNvPr>
          <p:cNvGraphicFramePr>
            <a:graphicFrameLocks noGrp="1"/>
          </p:cNvGraphicFramePr>
          <p:nvPr/>
        </p:nvGraphicFramePr>
        <p:xfrm>
          <a:off x="1072854" y="5841548"/>
          <a:ext cx="9246848" cy="426358"/>
        </p:xfrm>
        <a:graphic>
          <a:graphicData uri="http://schemas.openxmlformats.org/drawingml/2006/table">
            <a:tbl>
              <a:tblPr/>
              <a:tblGrid>
                <a:gridCol w="231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712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2311712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2311712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전혀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필요없다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별로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필요없다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필요하다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필요하다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2FD8BC7A-409B-430C-8F54-CA4FAFDE07AB}"/>
              </a:ext>
            </a:extLst>
          </p:cNvPr>
          <p:cNvSpPr/>
          <p:nvPr/>
        </p:nvSpPr>
        <p:spPr>
          <a:xfrm>
            <a:off x="2281473" y="2575989"/>
            <a:ext cx="2299580" cy="279082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729578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263051 h 189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445" h="18978181">
                <a:moveTo>
                  <a:pt x="0" y="18978181"/>
                </a:moveTo>
                <a:cubicBezTo>
                  <a:pt x="5697" y="17766450"/>
                  <a:pt x="-2257" y="1211731"/>
                  <a:pt x="3440" y="0"/>
                </a:cubicBezTo>
                <a:lnTo>
                  <a:pt x="1498865" y="0"/>
                </a:lnTo>
                <a:cubicBezTo>
                  <a:pt x="1501713" y="686966"/>
                  <a:pt x="1492997" y="17576085"/>
                  <a:pt x="1495845" y="1826305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19" name="모서리가 둥근 직사각형 26">
            <a:extLst>
              <a:ext uri="{FF2B5EF4-FFF2-40B4-BE49-F238E27FC236}">
                <a16:creationId xmlns:a16="http://schemas.microsoft.com/office/drawing/2014/main" id="{562B3FCE-2B91-4D4F-AAC4-CF9D42395752}"/>
              </a:ext>
            </a:extLst>
          </p:cNvPr>
          <p:cNvSpPr/>
          <p:nvPr/>
        </p:nvSpPr>
        <p:spPr>
          <a:xfrm>
            <a:off x="2749253" y="2307466"/>
            <a:ext cx="1297126" cy="580589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 err="1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필요없다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8</a:t>
            </a: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ACA2A67C-0D10-4AF1-A8CF-B42255DE5AD1}"/>
              </a:ext>
            </a:extLst>
          </p:cNvPr>
          <p:cNvSpPr/>
          <p:nvPr/>
        </p:nvSpPr>
        <p:spPr>
          <a:xfrm>
            <a:off x="6801363" y="2575990"/>
            <a:ext cx="2366473" cy="1382381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14597"/>
              <a:gd name="connsiteY0" fmla="*/ 15141397 h 29734291"/>
              <a:gd name="connsiteX1" fmla="*/ 8544 w 1514597"/>
              <a:gd name="connsiteY1" fmla="*/ 0 h 29734291"/>
              <a:gd name="connsiteX2" fmla="*/ 1503969 w 1514597"/>
              <a:gd name="connsiteY2" fmla="*/ 0 h 29734291"/>
              <a:gd name="connsiteX3" fmla="*/ 1514597 w 1514597"/>
              <a:gd name="connsiteY3" fmla="*/ 29734291 h 29734291"/>
              <a:gd name="connsiteX0" fmla="*/ 0 w 1514597"/>
              <a:gd name="connsiteY0" fmla="*/ 15141397 h 29734291"/>
              <a:gd name="connsiteX1" fmla="*/ 8544 w 1514597"/>
              <a:gd name="connsiteY1" fmla="*/ 0 h 29734291"/>
              <a:gd name="connsiteX2" fmla="*/ 1503969 w 1514597"/>
              <a:gd name="connsiteY2" fmla="*/ 0 h 29734291"/>
              <a:gd name="connsiteX3" fmla="*/ 1514597 w 1514597"/>
              <a:gd name="connsiteY3" fmla="*/ 29734291 h 29734291"/>
              <a:gd name="connsiteX0" fmla="*/ 0 w 1522057"/>
              <a:gd name="connsiteY0" fmla="*/ 63411766 h 63411766"/>
              <a:gd name="connsiteX1" fmla="*/ 16004 w 1522057"/>
              <a:gd name="connsiteY1" fmla="*/ 0 h 63411766"/>
              <a:gd name="connsiteX2" fmla="*/ 1511429 w 1522057"/>
              <a:gd name="connsiteY2" fmla="*/ 0 h 63411766"/>
              <a:gd name="connsiteX3" fmla="*/ 1522057 w 1522057"/>
              <a:gd name="connsiteY3" fmla="*/ 29734291 h 63411766"/>
              <a:gd name="connsiteX0" fmla="*/ 0 w 1522057"/>
              <a:gd name="connsiteY0" fmla="*/ 63820837 h 63820837"/>
              <a:gd name="connsiteX1" fmla="*/ 16004 w 1522057"/>
              <a:gd name="connsiteY1" fmla="*/ 0 h 63820837"/>
              <a:gd name="connsiteX2" fmla="*/ 1511429 w 1522057"/>
              <a:gd name="connsiteY2" fmla="*/ 0 h 63820837"/>
              <a:gd name="connsiteX3" fmla="*/ 1522057 w 1522057"/>
              <a:gd name="connsiteY3" fmla="*/ 29734291 h 63820837"/>
              <a:gd name="connsiteX0" fmla="*/ 0 w 1514597"/>
              <a:gd name="connsiteY0" fmla="*/ 63820837 h 63820837"/>
              <a:gd name="connsiteX1" fmla="*/ 16004 w 1514597"/>
              <a:gd name="connsiteY1" fmla="*/ 0 h 63820837"/>
              <a:gd name="connsiteX2" fmla="*/ 1511429 w 1514597"/>
              <a:gd name="connsiteY2" fmla="*/ 0 h 63820837"/>
              <a:gd name="connsiteX3" fmla="*/ 1514597 w 1514597"/>
              <a:gd name="connsiteY3" fmla="*/ 28507079 h 63820837"/>
              <a:gd name="connsiteX0" fmla="*/ 0 w 1514597"/>
              <a:gd name="connsiteY0" fmla="*/ 63820837 h 63820837"/>
              <a:gd name="connsiteX1" fmla="*/ 16004 w 1514597"/>
              <a:gd name="connsiteY1" fmla="*/ 0 h 63820837"/>
              <a:gd name="connsiteX2" fmla="*/ 1511429 w 1514597"/>
              <a:gd name="connsiteY2" fmla="*/ 0 h 63820837"/>
              <a:gd name="connsiteX3" fmla="*/ 1514597 w 1514597"/>
              <a:gd name="connsiteY3" fmla="*/ 26052654 h 63820837"/>
              <a:gd name="connsiteX0" fmla="*/ 6814 w 1499032"/>
              <a:gd name="connsiteY0" fmla="*/ 62486893 h 62486893"/>
              <a:gd name="connsiteX1" fmla="*/ 439 w 1499032"/>
              <a:gd name="connsiteY1" fmla="*/ 0 h 62486893"/>
              <a:gd name="connsiteX2" fmla="*/ 1495864 w 1499032"/>
              <a:gd name="connsiteY2" fmla="*/ 0 h 62486893"/>
              <a:gd name="connsiteX3" fmla="*/ 1499032 w 1499032"/>
              <a:gd name="connsiteY3" fmla="*/ 26052654 h 62486893"/>
              <a:gd name="connsiteX0" fmla="*/ 6814 w 1499032"/>
              <a:gd name="connsiteY0" fmla="*/ 62486893 h 90748987"/>
              <a:gd name="connsiteX1" fmla="*/ 439 w 1499032"/>
              <a:gd name="connsiteY1" fmla="*/ 0 h 90748987"/>
              <a:gd name="connsiteX2" fmla="*/ 1495864 w 1499032"/>
              <a:gd name="connsiteY2" fmla="*/ 0 h 90748987"/>
              <a:gd name="connsiteX3" fmla="*/ 1499032 w 1499032"/>
              <a:gd name="connsiteY3" fmla="*/ 90748987 h 9074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032" h="90748987">
                <a:moveTo>
                  <a:pt x="6814" y="62486893"/>
                </a:moveTo>
                <a:cubicBezTo>
                  <a:pt x="9662" y="61852503"/>
                  <a:pt x="-2409" y="634390"/>
                  <a:pt x="439" y="0"/>
                </a:cubicBezTo>
                <a:lnTo>
                  <a:pt x="1495864" y="0"/>
                </a:lnTo>
                <a:cubicBezTo>
                  <a:pt x="1495864" y="634872"/>
                  <a:pt x="1499032" y="90114115"/>
                  <a:pt x="1499032" y="90748987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21" name="모서리가 둥근 직사각형 26">
            <a:extLst>
              <a:ext uri="{FF2B5EF4-FFF2-40B4-BE49-F238E27FC236}">
                <a16:creationId xmlns:a16="http://schemas.microsoft.com/office/drawing/2014/main" id="{EAF2122A-15B8-484B-83E6-1FBBFCBF3298}"/>
              </a:ext>
            </a:extLst>
          </p:cNvPr>
          <p:cNvSpPr/>
          <p:nvPr/>
        </p:nvSpPr>
        <p:spPr>
          <a:xfrm>
            <a:off x="7336036" y="2307466"/>
            <a:ext cx="1297126" cy="580589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필요하다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92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5934A-69FD-1D49-C7D0-1887A7CB05E6}"/>
              </a:ext>
            </a:extLst>
          </p:cNvPr>
          <p:cNvSpPr txBox="1"/>
          <p:nvPr/>
        </p:nvSpPr>
        <p:spPr>
          <a:xfrm>
            <a:off x="9594667" y="1674126"/>
            <a:ext cx="2214155" cy="209288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취향소그룹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800" b="1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취미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운동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관심사 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50" dirty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가 같은 사람끼리 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50" dirty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모이는 소그룹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  (</a:t>
            </a:r>
            <a:r>
              <a:rPr lang="ko-KR" altLang="en-US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소그룹 </a:t>
            </a:r>
            <a:r>
              <a:rPr lang="ko-KR" altLang="en-US" sz="2000" kern="0" spc="0" dirty="0" err="1">
                <a:solidFill>
                  <a:srgbClr val="0066FF"/>
                </a:solidFill>
                <a:effectLst/>
                <a:latin typeface="+mj-ea"/>
                <a:ea typeface="+mj-ea"/>
              </a:rPr>
              <a:t>활동자</a:t>
            </a:r>
            <a:r>
              <a:rPr lang="ko-KR" altLang="en-US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 </a:t>
            </a:r>
            <a:endParaRPr lang="en-US" altLang="ko-KR" sz="2000" kern="0" spc="0" dirty="0">
              <a:solidFill>
                <a:srgbClr val="0066FF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66FF"/>
                </a:solidFill>
                <a:latin typeface="+mj-ea"/>
                <a:ea typeface="+mj-ea"/>
              </a:rPr>
              <a:t>   </a:t>
            </a:r>
            <a:r>
              <a:rPr lang="ko-KR" altLang="en-US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중 </a:t>
            </a:r>
            <a:r>
              <a:rPr lang="en-US" altLang="ko-KR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28%)</a:t>
            </a:r>
            <a:r>
              <a:rPr lang="ko-KR" altLang="en-US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253912" y="6180411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336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403" y="1150276"/>
            <a:ext cx="81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) 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코로나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19 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이전 대비 주일 현장 예배 참석 정도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(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목회자 대상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, 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평균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%)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 </a:t>
            </a:r>
          </a:p>
        </p:txBody>
      </p:sp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CA2C803E-9F40-4796-9856-49F20CC9417F}"/>
              </a:ext>
            </a:extLst>
          </p:cNvPr>
          <p:cNvGraphicFramePr>
            <a:graphicFrameLocks/>
          </p:cNvGraphicFramePr>
          <p:nvPr/>
        </p:nvGraphicFramePr>
        <p:xfrm>
          <a:off x="1796884" y="880404"/>
          <a:ext cx="3544985" cy="447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AB3C8106-B813-4451-B3D2-3CCCBEA8F482}"/>
              </a:ext>
            </a:extLst>
          </p:cNvPr>
          <p:cNvSpPr/>
          <p:nvPr/>
        </p:nvSpPr>
        <p:spPr>
          <a:xfrm>
            <a:off x="3388825" y="1632578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[</a:t>
            </a:r>
            <a:r>
              <a:rPr lang="ko-KR" altLang="en-US" sz="2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장년</a:t>
            </a:r>
            <a:r>
              <a:rPr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]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F9D66FB-138D-453A-90F3-6FBF934FFA63}"/>
              </a:ext>
            </a:extLst>
          </p:cNvPr>
          <p:cNvSpPr/>
          <p:nvPr/>
        </p:nvSpPr>
        <p:spPr>
          <a:xfrm>
            <a:off x="8222749" y="1624822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[</a:t>
            </a:r>
            <a:r>
              <a:rPr lang="ko-KR" altLang="en-US" sz="2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교회학교</a:t>
            </a:r>
            <a:r>
              <a:rPr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]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2B9FC-C5F1-7EC2-BD35-D75C90D69133}"/>
              </a:ext>
            </a:extLst>
          </p:cNvPr>
          <p:cNvSpPr txBox="1"/>
          <p:nvPr/>
        </p:nvSpPr>
        <p:spPr>
          <a:xfrm>
            <a:off x="1796884" y="436544"/>
            <a:ext cx="925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1. 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현장예배 회복도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, 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올해 들어 증가 멈춤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!</a:t>
            </a:r>
            <a:endParaRPr lang="ko-KR" altLang="en-US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맑은 고딕" panose="020B0503020000020004" pitchFamily="50" charset="-127"/>
            </a:endParaRPr>
          </a:p>
        </p:txBody>
      </p:sp>
      <p:sp>
        <p:nvSpPr>
          <p:cNvPr id="11" name="한 세대 후인 2050년, 교회 학교는 현재 대비 65% 가량 줄어들 것으로 추정됨">
            <a:extLst>
              <a:ext uri="{FF2B5EF4-FFF2-40B4-BE49-F238E27FC236}">
                <a16:creationId xmlns:a16="http://schemas.microsoft.com/office/drawing/2014/main" id="{4A0997A4-8ADE-8566-991E-97CF92AE13DA}"/>
              </a:ext>
            </a:extLst>
          </p:cNvPr>
          <p:cNvSpPr txBox="1"/>
          <p:nvPr/>
        </p:nvSpPr>
        <p:spPr>
          <a:xfrm>
            <a:off x="1796884" y="6038799"/>
            <a:ext cx="9963258" cy="54839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fontAlgn="base" latinLnBrk="0"/>
            <a:r>
              <a:rPr lang="en-US" altLang="ko-KR" sz="1400" dirty="0"/>
              <a:t>*</a:t>
            </a:r>
            <a:r>
              <a:rPr lang="ko-KR" altLang="en-US" sz="1400" dirty="0"/>
              <a:t>출처</a:t>
            </a:r>
            <a:r>
              <a:rPr lang="en-US" altLang="ko-KR" sz="1400" dirty="0"/>
              <a:t>(2023)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 err="1"/>
              <a:t>한국기독교목회자협의회</a:t>
            </a:r>
            <a:r>
              <a:rPr lang="en-US" altLang="ko-KR" sz="1400" dirty="0"/>
              <a:t>, ‘</a:t>
            </a:r>
            <a:r>
              <a:rPr lang="ko-KR" altLang="en-US" sz="1400" dirty="0"/>
              <a:t>한국인의 종교의식과 신앙생활</a:t>
            </a:r>
            <a:r>
              <a:rPr lang="en-US" altLang="ko-KR" sz="1400" dirty="0"/>
              <a:t>’  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 남녀</a:t>
            </a:r>
            <a:r>
              <a:rPr lang="en-US" altLang="ko-KR" sz="1400" dirty="0"/>
              <a:t>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</a:p>
          <a:p>
            <a:pPr fontAlgn="base" latinLnBrk="0"/>
            <a:r>
              <a:rPr lang="en-US" altLang="ko-KR" sz="1400" dirty="0"/>
              <a:t>                  </a:t>
            </a:r>
            <a:r>
              <a:rPr lang="ko-KR" altLang="en-US" sz="1400" dirty="0"/>
              <a:t>온라인조사</a:t>
            </a:r>
            <a:r>
              <a:rPr lang="en-US" altLang="ko-KR" sz="1400" dirty="0"/>
              <a:t>, 2023.01.09~02.12)</a:t>
            </a:r>
            <a:endParaRPr kumimoji="0" lang="en-US" altLang="ko-KR" sz="1400" u="none" strike="noStrike" kern="0" cap="none" spc="-150" normalizeH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sym typeface="Noto Sans CJK KR Regular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7728409-908D-0B74-5D40-F7D0B015D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99" y="2262887"/>
            <a:ext cx="4345339" cy="405011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8C07103-7088-F7E6-121B-DB08D0AA3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64" y="2429803"/>
            <a:ext cx="4752441" cy="37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35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1019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담임목사</a:t>
            </a:r>
            <a:r>
              <a:rPr lang="en-US" altLang="ko-KR" dirty="0">
                <a:solidFill>
                  <a:prstClr val="black"/>
                </a:solidFill>
              </a:rPr>
              <a:t>/</a:t>
            </a:r>
            <a:r>
              <a:rPr lang="ko-KR" altLang="en-US" dirty="0">
                <a:solidFill>
                  <a:prstClr val="black"/>
                </a:solidFill>
              </a:rPr>
              <a:t>교구목사가 직접 인도하는 소그룹 참여 의향 </a:t>
            </a:r>
            <a:r>
              <a:rPr lang="en-US" altLang="ko-KR" dirty="0">
                <a:solidFill>
                  <a:prstClr val="black"/>
                </a:solidFill>
              </a:rPr>
              <a:t>(Base=</a:t>
            </a:r>
            <a:r>
              <a:rPr lang="ko-KR" altLang="en-US" dirty="0">
                <a:solidFill>
                  <a:prstClr val="black"/>
                </a:solidFill>
              </a:rPr>
              <a:t>교회 출석자</a:t>
            </a:r>
            <a:r>
              <a:rPr lang="en-US" altLang="ko-KR" dirty="0">
                <a:solidFill>
                  <a:prstClr val="black"/>
                </a:solidFill>
              </a:rPr>
              <a:t>, N=1551, %)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703180" y="756348"/>
            <a:ext cx="10370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목회자 직접 인도 소그룹 참여 의향 </a:t>
            </a:r>
            <a:r>
              <a:rPr lang="en-US" altLang="ko-KR" sz="3200" b="1" dirty="0">
                <a:solidFill>
                  <a:prstClr val="black"/>
                </a:solidFill>
              </a:rPr>
              <a:t>68%!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7" name="개체 2">
            <a:extLst>
              <a:ext uri="{FF2B5EF4-FFF2-40B4-BE49-F238E27FC236}">
                <a16:creationId xmlns:a16="http://schemas.microsoft.com/office/drawing/2014/main" id="{88506E58-128B-4608-AC78-49366352A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113661"/>
              </p:ext>
            </p:extLst>
          </p:nvPr>
        </p:nvGraphicFramePr>
        <p:xfrm>
          <a:off x="1000124" y="2460269"/>
          <a:ext cx="9246272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oup 94">
            <a:extLst>
              <a:ext uri="{FF2B5EF4-FFF2-40B4-BE49-F238E27FC236}">
                <a16:creationId xmlns:a16="http://schemas.microsoft.com/office/drawing/2014/main" id="{DC56B1FF-B72A-43FB-B920-105B6E648A25}"/>
              </a:ext>
            </a:extLst>
          </p:cNvPr>
          <p:cNvGraphicFramePr>
            <a:graphicFrameLocks noGrp="1"/>
          </p:cNvGraphicFramePr>
          <p:nvPr/>
        </p:nvGraphicFramePr>
        <p:xfrm>
          <a:off x="1178599" y="5803448"/>
          <a:ext cx="8908375" cy="426358"/>
        </p:xfrm>
        <a:graphic>
          <a:graphicData uri="http://schemas.openxmlformats.org/drawingml/2006/table">
            <a:tbl>
              <a:tblPr/>
              <a:tblGrid>
                <a:gridCol w="178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675">
                  <a:extLst>
                    <a:ext uri="{9D8B030D-6E8A-4147-A177-3AD203B41FA5}">
                      <a16:colId xmlns:a16="http://schemas.microsoft.com/office/drawing/2014/main" val="4102463121"/>
                    </a:ext>
                  </a:extLst>
                </a:gridCol>
                <a:gridCol w="1781675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1781675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1781675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별로 없다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전혀 없다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AA22387F-4A4C-4D9A-A84A-D13EEE8FA216}"/>
              </a:ext>
            </a:extLst>
          </p:cNvPr>
          <p:cNvSpPr/>
          <p:nvPr/>
        </p:nvSpPr>
        <p:spPr>
          <a:xfrm>
            <a:off x="2054842" y="2537889"/>
            <a:ext cx="1821833" cy="167322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8102653 h 19372192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6124821 h 19372192"/>
              <a:gd name="connsiteX0" fmla="*/ 0 w 1499445"/>
              <a:gd name="connsiteY0" fmla="*/ 7242016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499445"/>
              <a:gd name="connsiteY0" fmla="*/ 6779914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524677"/>
              <a:gd name="connsiteY0" fmla="*/ 26192310 h 26192310"/>
              <a:gd name="connsiteX1" fmla="*/ 28672 w 1524677"/>
              <a:gd name="connsiteY1" fmla="*/ 0 h 26192310"/>
              <a:gd name="connsiteX2" fmla="*/ 1524097 w 1524677"/>
              <a:gd name="connsiteY2" fmla="*/ 0 h 26192310"/>
              <a:gd name="connsiteX3" fmla="*/ 1521077 w 1524677"/>
              <a:gd name="connsiteY3" fmla="*/ 16124821 h 26192310"/>
              <a:gd name="connsiteX0" fmla="*/ 14239 w 1496863"/>
              <a:gd name="connsiteY0" fmla="*/ 26348862 h 26348862"/>
              <a:gd name="connsiteX1" fmla="*/ 858 w 1496863"/>
              <a:gd name="connsiteY1" fmla="*/ 0 h 26348862"/>
              <a:gd name="connsiteX2" fmla="*/ 1496283 w 1496863"/>
              <a:gd name="connsiteY2" fmla="*/ 0 h 26348862"/>
              <a:gd name="connsiteX3" fmla="*/ 1493263 w 1496863"/>
              <a:gd name="connsiteY3" fmla="*/ 16124821 h 26348862"/>
              <a:gd name="connsiteX0" fmla="*/ 0 w 1499445"/>
              <a:gd name="connsiteY0" fmla="*/ 26035759 h 26035759"/>
              <a:gd name="connsiteX1" fmla="*/ 3440 w 1499445"/>
              <a:gd name="connsiteY1" fmla="*/ 0 h 26035759"/>
              <a:gd name="connsiteX2" fmla="*/ 1498865 w 1499445"/>
              <a:gd name="connsiteY2" fmla="*/ 0 h 26035759"/>
              <a:gd name="connsiteX3" fmla="*/ 1495845 w 1499445"/>
              <a:gd name="connsiteY3" fmla="*/ 16124821 h 26035759"/>
              <a:gd name="connsiteX0" fmla="*/ 0 w 1507856"/>
              <a:gd name="connsiteY0" fmla="*/ 14294395 h 16124823"/>
              <a:gd name="connsiteX1" fmla="*/ 11851 w 1507856"/>
              <a:gd name="connsiteY1" fmla="*/ 0 h 16124823"/>
              <a:gd name="connsiteX2" fmla="*/ 1507276 w 1507856"/>
              <a:gd name="connsiteY2" fmla="*/ 0 h 16124823"/>
              <a:gd name="connsiteX3" fmla="*/ 1504256 w 1507856"/>
              <a:gd name="connsiteY3" fmla="*/ 16124821 h 16124823"/>
              <a:gd name="connsiteX0" fmla="*/ 0 w 1507856"/>
              <a:gd name="connsiteY0" fmla="*/ 14294395 h 15028962"/>
              <a:gd name="connsiteX1" fmla="*/ 11851 w 1507856"/>
              <a:gd name="connsiteY1" fmla="*/ 0 h 15028962"/>
              <a:gd name="connsiteX2" fmla="*/ 1507276 w 1507856"/>
              <a:gd name="connsiteY2" fmla="*/ 0 h 15028962"/>
              <a:gd name="connsiteX3" fmla="*/ 1504256 w 1507856"/>
              <a:gd name="connsiteY3" fmla="*/ 15028962 h 15028962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5028962 h 30888855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5028962 h 30888855"/>
              <a:gd name="connsiteX0" fmla="*/ 0 w 1516267"/>
              <a:gd name="connsiteY0" fmla="*/ 30888855 h 30888855"/>
              <a:gd name="connsiteX1" fmla="*/ 20262 w 1516267"/>
              <a:gd name="connsiteY1" fmla="*/ 0 h 30888855"/>
              <a:gd name="connsiteX2" fmla="*/ 1515687 w 1516267"/>
              <a:gd name="connsiteY2" fmla="*/ 0 h 30888855"/>
              <a:gd name="connsiteX3" fmla="*/ 1512667 w 1516267"/>
              <a:gd name="connsiteY3" fmla="*/ 13716038 h 30888855"/>
              <a:gd name="connsiteX0" fmla="*/ 0 w 1521638"/>
              <a:gd name="connsiteY0" fmla="*/ 30888855 h 30888855"/>
              <a:gd name="connsiteX1" fmla="*/ 20262 w 1521638"/>
              <a:gd name="connsiteY1" fmla="*/ 0 h 30888855"/>
              <a:gd name="connsiteX2" fmla="*/ 1515687 w 1521638"/>
              <a:gd name="connsiteY2" fmla="*/ 0 h 30888855"/>
              <a:gd name="connsiteX3" fmla="*/ 1521638 w 1521638"/>
              <a:gd name="connsiteY3" fmla="*/ 14278719 h 3088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638" h="30888855">
                <a:moveTo>
                  <a:pt x="0" y="30888855"/>
                </a:moveTo>
                <a:cubicBezTo>
                  <a:pt x="5697" y="29677124"/>
                  <a:pt x="14565" y="1211731"/>
                  <a:pt x="20262" y="0"/>
                </a:cubicBezTo>
                <a:lnTo>
                  <a:pt x="1515687" y="0"/>
                </a:lnTo>
                <a:cubicBezTo>
                  <a:pt x="1518535" y="686966"/>
                  <a:pt x="1518790" y="13591753"/>
                  <a:pt x="1521638" y="14278719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20" name="모서리가 둥근 직사각형 26">
            <a:extLst>
              <a:ext uri="{FF2B5EF4-FFF2-40B4-BE49-F238E27FC236}">
                <a16:creationId xmlns:a16="http://schemas.microsoft.com/office/drawing/2014/main" id="{028829CA-DD6B-4298-AB7D-E9C1F8C4740F}"/>
              </a:ext>
            </a:extLst>
          </p:cNvPr>
          <p:cNvSpPr/>
          <p:nvPr/>
        </p:nvSpPr>
        <p:spPr>
          <a:xfrm>
            <a:off x="2400787" y="2254274"/>
            <a:ext cx="1129941" cy="578609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있다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68</a:t>
            </a:r>
            <a:endParaRPr lang="en-US" altLang="ko-KR" sz="12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4FBB3B0C-F985-4DDA-8F63-8C97874FD394}"/>
              </a:ext>
            </a:extLst>
          </p:cNvPr>
          <p:cNvSpPr/>
          <p:nvPr/>
        </p:nvSpPr>
        <p:spPr>
          <a:xfrm>
            <a:off x="5532687" y="2537890"/>
            <a:ext cx="1821833" cy="2668904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03969"/>
              <a:gd name="connsiteY0" fmla="*/ 15141397 h 15141397"/>
              <a:gd name="connsiteX1" fmla="*/ 8544 w 1503969"/>
              <a:gd name="connsiteY1" fmla="*/ 0 h 15141397"/>
              <a:gd name="connsiteX2" fmla="*/ 1503969 w 1503969"/>
              <a:gd name="connsiteY2" fmla="*/ 0 h 15141397"/>
              <a:gd name="connsiteX3" fmla="*/ 1500144 w 1503969"/>
              <a:gd name="connsiteY3" fmla="*/ 10473937 h 15141397"/>
              <a:gd name="connsiteX0" fmla="*/ 0 w 1515063"/>
              <a:gd name="connsiteY0" fmla="*/ 15141397 h 32485119"/>
              <a:gd name="connsiteX1" fmla="*/ 8544 w 1515063"/>
              <a:gd name="connsiteY1" fmla="*/ 0 h 32485119"/>
              <a:gd name="connsiteX2" fmla="*/ 1503969 w 1515063"/>
              <a:gd name="connsiteY2" fmla="*/ 0 h 32485119"/>
              <a:gd name="connsiteX3" fmla="*/ 1515063 w 1515063"/>
              <a:gd name="connsiteY3" fmla="*/ 32485119 h 3248511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14112"/>
              <a:gd name="connsiteY0" fmla="*/ 15968401 h 21801749"/>
              <a:gd name="connsiteX1" fmla="*/ 7593 w 1514112"/>
              <a:gd name="connsiteY1" fmla="*/ 0 h 21801749"/>
              <a:gd name="connsiteX2" fmla="*/ 1503018 w 1514112"/>
              <a:gd name="connsiteY2" fmla="*/ 0 h 21801749"/>
              <a:gd name="connsiteX3" fmla="*/ 1514112 w 1514112"/>
              <a:gd name="connsiteY3" fmla="*/ 21801749 h 21801749"/>
              <a:gd name="connsiteX0" fmla="*/ 1557 w 1507258"/>
              <a:gd name="connsiteY0" fmla="*/ 16539983 h 21801749"/>
              <a:gd name="connsiteX1" fmla="*/ 739 w 1507258"/>
              <a:gd name="connsiteY1" fmla="*/ 0 h 21801749"/>
              <a:gd name="connsiteX2" fmla="*/ 1496164 w 1507258"/>
              <a:gd name="connsiteY2" fmla="*/ 0 h 21801749"/>
              <a:gd name="connsiteX3" fmla="*/ 1507258 w 1507258"/>
              <a:gd name="connsiteY3" fmla="*/ 21801749 h 21801749"/>
              <a:gd name="connsiteX0" fmla="*/ 1557 w 1507258"/>
              <a:gd name="connsiteY0" fmla="*/ 16703292 h 21801749"/>
              <a:gd name="connsiteX1" fmla="*/ 739 w 1507258"/>
              <a:gd name="connsiteY1" fmla="*/ 0 h 21801749"/>
              <a:gd name="connsiteX2" fmla="*/ 1496164 w 1507258"/>
              <a:gd name="connsiteY2" fmla="*/ 0 h 21801749"/>
              <a:gd name="connsiteX3" fmla="*/ 1507258 w 1507258"/>
              <a:gd name="connsiteY3" fmla="*/ 21801749 h 21801749"/>
              <a:gd name="connsiteX0" fmla="*/ 0 w 1522522"/>
              <a:gd name="connsiteY0" fmla="*/ 16621638 h 21801749"/>
              <a:gd name="connsiteX1" fmla="*/ 16003 w 1522522"/>
              <a:gd name="connsiteY1" fmla="*/ 0 h 21801749"/>
              <a:gd name="connsiteX2" fmla="*/ 1511428 w 1522522"/>
              <a:gd name="connsiteY2" fmla="*/ 0 h 21801749"/>
              <a:gd name="connsiteX3" fmla="*/ 1522522 w 1522522"/>
              <a:gd name="connsiteY3" fmla="*/ 21801749 h 21801749"/>
              <a:gd name="connsiteX0" fmla="*/ 9593 w 1506883"/>
              <a:gd name="connsiteY0" fmla="*/ 16703292 h 21801749"/>
              <a:gd name="connsiteX1" fmla="*/ 364 w 1506883"/>
              <a:gd name="connsiteY1" fmla="*/ 0 h 21801749"/>
              <a:gd name="connsiteX2" fmla="*/ 1495789 w 1506883"/>
              <a:gd name="connsiteY2" fmla="*/ 0 h 21801749"/>
              <a:gd name="connsiteX3" fmla="*/ 1506883 w 1506883"/>
              <a:gd name="connsiteY3" fmla="*/ 21801749 h 21801749"/>
              <a:gd name="connsiteX0" fmla="*/ 1556 w 1507257"/>
              <a:gd name="connsiteY0" fmla="*/ 16703292 h 21801749"/>
              <a:gd name="connsiteX1" fmla="*/ 738 w 1507257"/>
              <a:gd name="connsiteY1" fmla="*/ 0 h 21801749"/>
              <a:gd name="connsiteX2" fmla="*/ 1496163 w 1507257"/>
              <a:gd name="connsiteY2" fmla="*/ 0 h 21801749"/>
              <a:gd name="connsiteX3" fmla="*/ 1507257 w 1507257"/>
              <a:gd name="connsiteY3" fmla="*/ 21801749 h 21801749"/>
              <a:gd name="connsiteX0" fmla="*/ 1556 w 1507257"/>
              <a:gd name="connsiteY0" fmla="*/ 20173471 h 21801749"/>
              <a:gd name="connsiteX1" fmla="*/ 738 w 1507257"/>
              <a:gd name="connsiteY1" fmla="*/ 0 h 21801749"/>
              <a:gd name="connsiteX2" fmla="*/ 1496163 w 1507257"/>
              <a:gd name="connsiteY2" fmla="*/ 0 h 21801749"/>
              <a:gd name="connsiteX3" fmla="*/ 1507257 w 1507257"/>
              <a:gd name="connsiteY3" fmla="*/ 21801749 h 21801749"/>
              <a:gd name="connsiteX0" fmla="*/ 1556 w 1507257"/>
              <a:gd name="connsiteY0" fmla="*/ 20098032 h 21801749"/>
              <a:gd name="connsiteX1" fmla="*/ 738 w 1507257"/>
              <a:gd name="connsiteY1" fmla="*/ 0 h 21801749"/>
              <a:gd name="connsiteX2" fmla="*/ 1496163 w 1507257"/>
              <a:gd name="connsiteY2" fmla="*/ 0 h 21801749"/>
              <a:gd name="connsiteX3" fmla="*/ 1507257 w 1507257"/>
              <a:gd name="connsiteY3" fmla="*/ 21801749 h 21801749"/>
              <a:gd name="connsiteX0" fmla="*/ 0 w 1522522"/>
              <a:gd name="connsiteY0" fmla="*/ 20324348 h 21801749"/>
              <a:gd name="connsiteX1" fmla="*/ 16003 w 1522522"/>
              <a:gd name="connsiteY1" fmla="*/ 0 h 21801749"/>
              <a:gd name="connsiteX2" fmla="*/ 1511428 w 1522522"/>
              <a:gd name="connsiteY2" fmla="*/ 0 h 21801749"/>
              <a:gd name="connsiteX3" fmla="*/ 1522522 w 1522522"/>
              <a:gd name="connsiteY3" fmla="*/ 21801749 h 21801749"/>
              <a:gd name="connsiteX0" fmla="*/ 9593 w 1506883"/>
              <a:gd name="connsiteY0" fmla="*/ 20324348 h 21801749"/>
              <a:gd name="connsiteX1" fmla="*/ 364 w 1506883"/>
              <a:gd name="connsiteY1" fmla="*/ 0 h 21801749"/>
              <a:gd name="connsiteX2" fmla="*/ 1495789 w 1506883"/>
              <a:gd name="connsiteY2" fmla="*/ 0 h 21801749"/>
              <a:gd name="connsiteX3" fmla="*/ 1506883 w 1506883"/>
              <a:gd name="connsiteY3" fmla="*/ 21801749 h 21801749"/>
              <a:gd name="connsiteX0" fmla="*/ 17882 w 1506761"/>
              <a:gd name="connsiteY0" fmla="*/ 17172291 h 21801749"/>
              <a:gd name="connsiteX1" fmla="*/ 242 w 1506761"/>
              <a:gd name="connsiteY1" fmla="*/ 0 h 21801749"/>
              <a:gd name="connsiteX2" fmla="*/ 1495667 w 1506761"/>
              <a:gd name="connsiteY2" fmla="*/ 0 h 21801749"/>
              <a:gd name="connsiteX3" fmla="*/ 1506761 w 1506761"/>
              <a:gd name="connsiteY3" fmla="*/ 21801749 h 21801749"/>
              <a:gd name="connsiteX0" fmla="*/ 9592 w 1506882"/>
              <a:gd name="connsiteY0" fmla="*/ 17347405 h 21801749"/>
              <a:gd name="connsiteX1" fmla="*/ 363 w 1506882"/>
              <a:gd name="connsiteY1" fmla="*/ 0 h 21801749"/>
              <a:gd name="connsiteX2" fmla="*/ 1495788 w 1506882"/>
              <a:gd name="connsiteY2" fmla="*/ 0 h 21801749"/>
              <a:gd name="connsiteX3" fmla="*/ 1506882 w 1506882"/>
              <a:gd name="connsiteY3" fmla="*/ 21801749 h 21801749"/>
              <a:gd name="connsiteX0" fmla="*/ 9592 w 1497911"/>
              <a:gd name="connsiteY0" fmla="*/ 17347405 h 23696083"/>
              <a:gd name="connsiteX1" fmla="*/ 363 w 1497911"/>
              <a:gd name="connsiteY1" fmla="*/ 0 h 23696083"/>
              <a:gd name="connsiteX2" fmla="*/ 1495788 w 1497911"/>
              <a:gd name="connsiteY2" fmla="*/ 0 h 23696083"/>
              <a:gd name="connsiteX3" fmla="*/ 1497911 w 1497911"/>
              <a:gd name="connsiteY3" fmla="*/ 23696083 h 2369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911" h="23696083">
                <a:moveTo>
                  <a:pt x="9592" y="17347405"/>
                </a:moveTo>
                <a:cubicBezTo>
                  <a:pt x="12440" y="16713015"/>
                  <a:pt x="-2485" y="634390"/>
                  <a:pt x="363" y="0"/>
                </a:cubicBezTo>
                <a:lnTo>
                  <a:pt x="1495788" y="0"/>
                </a:lnTo>
                <a:cubicBezTo>
                  <a:pt x="1495788" y="634872"/>
                  <a:pt x="1497911" y="23061211"/>
                  <a:pt x="1497911" y="2369608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dirty="0"/>
          </a:p>
        </p:txBody>
      </p:sp>
      <p:sp>
        <p:nvSpPr>
          <p:cNvPr id="22" name="모서리가 둥근 직사각형 26">
            <a:extLst>
              <a:ext uri="{FF2B5EF4-FFF2-40B4-BE49-F238E27FC236}">
                <a16:creationId xmlns:a16="http://schemas.microsoft.com/office/drawing/2014/main" id="{FD756D84-74BC-4654-BA6F-6D4F4CA7311E}"/>
              </a:ext>
            </a:extLst>
          </p:cNvPr>
          <p:cNvSpPr/>
          <p:nvPr/>
        </p:nvSpPr>
        <p:spPr>
          <a:xfrm>
            <a:off x="5842273" y="2191161"/>
            <a:ext cx="1202659" cy="578609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없다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48801" y="6237583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35355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3005835" y="712402"/>
            <a:ext cx="9579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온라인 소그룹 긍정적 </a:t>
            </a:r>
            <a:r>
              <a:rPr lang="en-US" altLang="ko-KR" sz="3200" b="1" dirty="0">
                <a:solidFill>
                  <a:prstClr val="black"/>
                </a:solidFill>
              </a:rPr>
              <a:t>70%!      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소그룹 모임을 온라인으로 하는 것에 대한 의견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1215F5D-9D33-49CB-8F3B-2079B6EB7AAE}"/>
              </a:ext>
            </a:extLst>
          </p:cNvPr>
          <p:cNvGrpSpPr/>
          <p:nvPr/>
        </p:nvGrpSpPr>
        <p:grpSpPr>
          <a:xfrm>
            <a:off x="4013151" y="2432069"/>
            <a:ext cx="3557368" cy="3179022"/>
            <a:chOff x="1756999" y="5052916"/>
            <a:chExt cx="1566830" cy="1612550"/>
          </a:xfrm>
        </p:grpSpPr>
        <p:graphicFrame>
          <p:nvGraphicFramePr>
            <p:cNvPr id="16" name="차트 15">
              <a:extLst>
                <a:ext uri="{FF2B5EF4-FFF2-40B4-BE49-F238E27FC236}">
                  <a16:creationId xmlns:a16="http://schemas.microsoft.com/office/drawing/2014/main" id="{FC09C0DF-AB3E-4AE4-A918-B70642C408FF}"/>
                </a:ext>
              </a:extLst>
            </p:cNvPr>
            <p:cNvGraphicFramePr/>
            <p:nvPr/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41F8DD4-0F9E-48FB-9C71-BB2B204A0117}"/>
                </a:ext>
              </a:extLst>
            </p:cNvPr>
            <p:cNvSpPr/>
            <p:nvPr/>
          </p:nvSpPr>
          <p:spPr>
            <a:xfrm>
              <a:off x="2151797" y="5456792"/>
              <a:ext cx="775220" cy="800226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</a:endParaRP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2923D8D-8D85-4F8E-A76D-DBF9196C5FCB}"/>
              </a:ext>
            </a:extLst>
          </p:cNvPr>
          <p:cNvSpPr/>
          <p:nvPr/>
        </p:nvSpPr>
        <p:spPr>
          <a:xfrm>
            <a:off x="1860187" y="3828927"/>
            <a:ext cx="264571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현장 대면 모임을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온라인 모임</a:t>
            </a: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줌 미팅</a:t>
            </a: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</a:t>
            </a: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으로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대체할 수 있다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70%</a:t>
            </a:r>
            <a:endParaRPr lang="ko-KR" altLang="en-US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CB78D51-9C35-4D97-8D8F-B29F341DC469}"/>
              </a:ext>
            </a:extLst>
          </p:cNvPr>
          <p:cNvSpPr/>
          <p:nvPr/>
        </p:nvSpPr>
        <p:spPr>
          <a:xfrm>
            <a:off x="7349868" y="3561597"/>
            <a:ext cx="225945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온라인 모임</a:t>
            </a: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줌 미팅</a:t>
            </a: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</a:t>
            </a: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은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필요없다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30%</a:t>
            </a:r>
            <a:endParaRPr lang="ko-KR" altLang="en-US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691518" y="5788525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73529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343230" y="1384816"/>
            <a:ext cx="790191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2789390" y="1633533"/>
            <a:ext cx="6622326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4400" b="1" dirty="0"/>
              <a:t>Assistant Phobia</a:t>
            </a:r>
          </a:p>
          <a:p>
            <a:pPr algn="ctr">
              <a:lnSpc>
                <a:spcPct val="130000"/>
              </a:lnSpc>
            </a:pPr>
            <a:r>
              <a:rPr lang="ko-KR" altLang="en-US" sz="4400" b="1" dirty="0" err="1"/>
              <a:t>부교역자</a:t>
            </a:r>
            <a:r>
              <a:rPr lang="ko-KR" altLang="en-US" sz="4400" b="1" dirty="0"/>
              <a:t> 사역 기피 현상 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95458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713049" y="1863576"/>
            <a:ext cx="9459641" cy="3690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prstClr val="black"/>
                </a:solidFill>
              </a:rPr>
              <a:t>부목사</a:t>
            </a:r>
            <a:r>
              <a:rPr lang="en-US" altLang="ko-KR" sz="3200" dirty="0">
                <a:solidFill>
                  <a:prstClr val="black"/>
                </a:solidFill>
              </a:rPr>
              <a:t>/</a:t>
            </a:r>
            <a:r>
              <a:rPr lang="ko-KR" altLang="en-US" sz="3200" dirty="0">
                <a:solidFill>
                  <a:prstClr val="black"/>
                </a:solidFill>
              </a:rPr>
              <a:t>전임전도사 지원자 없다 </a:t>
            </a:r>
            <a:r>
              <a:rPr lang="en-US" altLang="ko-KR" sz="3200" dirty="0">
                <a:solidFill>
                  <a:prstClr val="black"/>
                </a:solidFill>
              </a:rPr>
              <a:t>83%! 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prstClr val="black"/>
                </a:solidFill>
              </a:rPr>
              <a:t>교육전도사 지원자 없다 </a:t>
            </a:r>
            <a:r>
              <a:rPr lang="en-US" altLang="ko-KR" sz="3200" dirty="0">
                <a:solidFill>
                  <a:prstClr val="black"/>
                </a:solidFill>
              </a:rPr>
              <a:t>88%!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prstClr val="black"/>
                </a:solidFill>
              </a:rPr>
              <a:t>부교역자 사역 기피 현상</a:t>
            </a:r>
            <a:r>
              <a:rPr lang="en-US" altLang="ko-KR" sz="3200" dirty="0">
                <a:solidFill>
                  <a:prstClr val="black"/>
                </a:solidFill>
              </a:rPr>
              <a:t>, ‘</a:t>
            </a:r>
            <a:r>
              <a:rPr lang="ko-KR" altLang="en-US" sz="3200" dirty="0">
                <a:solidFill>
                  <a:prstClr val="black"/>
                </a:solidFill>
              </a:rPr>
              <a:t>늘어났다</a:t>
            </a:r>
            <a:r>
              <a:rPr lang="en-US" altLang="ko-KR" sz="3200" dirty="0">
                <a:solidFill>
                  <a:prstClr val="black"/>
                </a:solidFill>
              </a:rPr>
              <a:t>’</a:t>
            </a:r>
            <a:r>
              <a:rPr lang="ko-KR" altLang="en-US" sz="3200" dirty="0">
                <a:solidFill>
                  <a:prstClr val="black"/>
                </a:solidFill>
              </a:rPr>
              <a:t> </a:t>
            </a:r>
            <a:r>
              <a:rPr lang="en-US" altLang="ko-KR" sz="3200" dirty="0">
                <a:solidFill>
                  <a:prstClr val="black"/>
                </a:solidFill>
              </a:rPr>
              <a:t>94%!    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prstClr val="black"/>
                </a:solidFill>
              </a:rPr>
              <a:t>전도사 사역 기피 </a:t>
            </a:r>
            <a:r>
              <a:rPr lang="en-US" altLang="ko-KR" sz="3200" dirty="0">
                <a:solidFill>
                  <a:prstClr val="black"/>
                </a:solidFill>
              </a:rPr>
              <a:t>＇</a:t>
            </a:r>
            <a:r>
              <a:rPr lang="ko-KR" altLang="en-US" sz="3200" dirty="0">
                <a:solidFill>
                  <a:prstClr val="black"/>
                </a:solidFill>
              </a:rPr>
              <a:t>동의한다</a:t>
            </a:r>
            <a:r>
              <a:rPr lang="en-US" altLang="ko-KR" sz="3200" dirty="0">
                <a:solidFill>
                  <a:prstClr val="black"/>
                </a:solidFill>
              </a:rPr>
              <a:t>’(</a:t>
            </a:r>
            <a:r>
              <a:rPr lang="ko-KR" altLang="en-US" sz="3200" dirty="0">
                <a:solidFill>
                  <a:prstClr val="black"/>
                </a:solidFill>
              </a:rPr>
              <a:t>전도사</a:t>
            </a:r>
            <a:r>
              <a:rPr lang="en-US" altLang="ko-KR" sz="3200" dirty="0">
                <a:solidFill>
                  <a:prstClr val="black"/>
                </a:solidFill>
              </a:rPr>
              <a:t>) 83%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prstClr val="black"/>
                </a:solidFill>
              </a:rPr>
              <a:t>향후 부교역자 </a:t>
            </a:r>
            <a:r>
              <a:rPr lang="ko-KR" altLang="en-US" sz="3200" dirty="0" err="1">
                <a:solidFill>
                  <a:prstClr val="black"/>
                </a:solidFill>
              </a:rPr>
              <a:t>청빙</a:t>
            </a:r>
            <a:r>
              <a:rPr lang="en-US" altLang="ko-KR" sz="3200" dirty="0">
                <a:solidFill>
                  <a:prstClr val="black"/>
                </a:solidFill>
              </a:rPr>
              <a:t>, ‘</a:t>
            </a:r>
            <a:r>
              <a:rPr lang="ko-KR" altLang="en-US" sz="3200" dirty="0">
                <a:solidFill>
                  <a:prstClr val="black"/>
                </a:solidFill>
              </a:rPr>
              <a:t>더 어려워질 것</a:t>
            </a:r>
            <a:r>
              <a:rPr lang="en-US" altLang="ko-KR" sz="3200" dirty="0">
                <a:solidFill>
                  <a:prstClr val="black"/>
                </a:solidFill>
              </a:rPr>
              <a:t>’ 86%! </a:t>
            </a:r>
            <a:r>
              <a:rPr lang="en-US" altLang="ko-KR" sz="3200" b="1" dirty="0">
                <a:solidFill>
                  <a:prstClr val="black"/>
                </a:solidFill>
              </a:rPr>
              <a:t>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265E0-B09C-B3CB-529D-CF9ED8E36B82}"/>
              </a:ext>
            </a:extLst>
          </p:cNvPr>
          <p:cNvSpPr txBox="1"/>
          <p:nvPr/>
        </p:nvSpPr>
        <p:spPr>
          <a:xfrm>
            <a:off x="1733005" y="109549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0000FF"/>
                </a:solidFill>
              </a:rPr>
              <a:t>&lt;</a:t>
            </a:r>
            <a:r>
              <a:rPr lang="ko-KR" altLang="en-US" sz="3200" b="1" dirty="0">
                <a:solidFill>
                  <a:srgbClr val="0000FF"/>
                </a:solidFill>
              </a:rPr>
              <a:t>담임목사 조사</a:t>
            </a:r>
            <a:r>
              <a:rPr lang="en-US" altLang="ko-KR" sz="3200" b="1" dirty="0">
                <a:solidFill>
                  <a:srgbClr val="0000FF"/>
                </a:solidFill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6865752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990661" y="412540"/>
            <a:ext cx="92464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부교역자 사역 기피 이유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</a:p>
          <a:p>
            <a:r>
              <a:rPr lang="ko-KR" altLang="en-US" sz="3200" b="1" dirty="0">
                <a:solidFill>
                  <a:prstClr val="black"/>
                </a:solidFill>
              </a:rPr>
              <a:t>업무량 대비 낮은 사례비와 담임목사의 권위주의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606582" y="1661101"/>
            <a:ext cx="113441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solidFill>
                  <a:prstClr val="black"/>
                </a:solidFill>
              </a:rPr>
              <a:t>[</a:t>
            </a:r>
            <a:r>
              <a:rPr lang="ko-KR" altLang="en-US" sz="1700" dirty="0">
                <a:solidFill>
                  <a:prstClr val="black"/>
                </a:solidFill>
              </a:rPr>
              <a:t>그림</a:t>
            </a:r>
            <a:r>
              <a:rPr lang="en-US" altLang="ko-KR" sz="1700" dirty="0">
                <a:solidFill>
                  <a:prstClr val="black"/>
                </a:solidFill>
              </a:rPr>
              <a:t>] ‘</a:t>
            </a:r>
            <a:r>
              <a:rPr lang="ko-KR" altLang="en-US" sz="1700" dirty="0">
                <a:solidFill>
                  <a:prstClr val="black"/>
                </a:solidFill>
              </a:rPr>
              <a:t>부교역자들이 사역을 기피한다</a:t>
            </a:r>
            <a:r>
              <a:rPr lang="en-US" altLang="ko-KR" sz="1700" dirty="0">
                <a:solidFill>
                  <a:prstClr val="black"/>
                </a:solidFill>
              </a:rPr>
              <a:t>‘</a:t>
            </a:r>
            <a:r>
              <a:rPr lang="ko-KR" altLang="en-US" sz="1700" dirty="0">
                <a:solidFill>
                  <a:prstClr val="black"/>
                </a:solidFill>
              </a:rPr>
              <a:t>고 생각하는 이유 </a:t>
            </a:r>
            <a:r>
              <a:rPr lang="en-US" altLang="ko-KR" sz="1700" dirty="0"/>
              <a:t>(Base=</a:t>
            </a:r>
            <a:r>
              <a:rPr lang="ko-KR" altLang="en-US" sz="1700" dirty="0"/>
              <a:t>부교역자가 사역을 기피한다는 응답자</a:t>
            </a:r>
            <a:r>
              <a:rPr lang="en-US" altLang="ko-KR" sz="1700" dirty="0"/>
              <a:t>, 1+2</a:t>
            </a:r>
            <a:r>
              <a:rPr lang="ko-KR" altLang="en-US" sz="1700" dirty="0"/>
              <a:t>순위</a:t>
            </a:r>
            <a:r>
              <a:rPr lang="en-US" altLang="ko-KR" sz="1700" dirty="0"/>
              <a:t>, %)</a:t>
            </a:r>
            <a:endParaRPr lang="ko-KR" altLang="en-US" sz="1700" dirty="0"/>
          </a:p>
          <a:p>
            <a:endParaRPr lang="ko-KR" altLang="en-US" sz="1700" dirty="0"/>
          </a:p>
        </p:txBody>
      </p:sp>
      <p:graphicFrame>
        <p:nvGraphicFramePr>
          <p:cNvPr id="10" name="개체 2">
            <a:extLst>
              <a:ext uri="{FF2B5EF4-FFF2-40B4-BE49-F238E27FC236}">
                <a16:creationId xmlns:a16="http://schemas.microsoft.com/office/drawing/2014/main" id="{E40F0006-6308-4572-AF15-3E86EE3A8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668981"/>
              </p:ext>
            </p:extLst>
          </p:nvPr>
        </p:nvGraphicFramePr>
        <p:xfrm>
          <a:off x="894387" y="2144122"/>
          <a:ext cx="9634794" cy="272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oup 94">
            <a:extLst>
              <a:ext uri="{FF2B5EF4-FFF2-40B4-BE49-F238E27FC236}">
                <a16:creationId xmlns:a16="http://schemas.microsoft.com/office/drawing/2014/main" id="{A33FEABF-5BF1-4CAC-903F-640AB900D4A3}"/>
              </a:ext>
            </a:extLst>
          </p:cNvPr>
          <p:cNvGraphicFramePr>
            <a:graphicFrameLocks noGrp="1"/>
          </p:cNvGraphicFramePr>
          <p:nvPr/>
        </p:nvGraphicFramePr>
        <p:xfrm>
          <a:off x="1081570" y="4886409"/>
          <a:ext cx="9264248" cy="1015365"/>
        </p:xfrm>
        <a:graphic>
          <a:graphicData uri="http://schemas.openxmlformats.org/drawingml/2006/table">
            <a:tbl>
              <a:tblPr/>
              <a:tblGrid>
                <a:gridCol w="1323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464">
                  <a:extLst>
                    <a:ext uri="{9D8B030D-6E8A-4147-A177-3AD203B41FA5}">
                      <a16:colId xmlns:a16="http://schemas.microsoft.com/office/drawing/2014/main" val="4246056588"/>
                    </a:ext>
                  </a:extLst>
                </a:gridCol>
                <a:gridCol w="1323464">
                  <a:extLst>
                    <a:ext uri="{9D8B030D-6E8A-4147-A177-3AD203B41FA5}">
                      <a16:colId xmlns:a16="http://schemas.microsoft.com/office/drawing/2014/main" val="1183346529"/>
                    </a:ext>
                  </a:extLst>
                </a:gridCol>
                <a:gridCol w="1323464">
                  <a:extLst>
                    <a:ext uri="{9D8B030D-6E8A-4147-A177-3AD203B41FA5}">
                      <a16:colId xmlns:a16="http://schemas.microsoft.com/office/drawing/2014/main" val="82784134"/>
                    </a:ext>
                  </a:extLst>
                </a:gridCol>
                <a:gridCol w="1323464">
                  <a:extLst>
                    <a:ext uri="{9D8B030D-6E8A-4147-A177-3AD203B41FA5}">
                      <a16:colId xmlns:a16="http://schemas.microsoft.com/office/drawing/2014/main" val="3212743969"/>
                    </a:ext>
                  </a:extLst>
                </a:gridCol>
                <a:gridCol w="1323464">
                  <a:extLst>
                    <a:ext uri="{9D8B030D-6E8A-4147-A177-3AD203B41FA5}">
                      <a16:colId xmlns:a16="http://schemas.microsoft.com/office/drawing/2014/main" val="1236029539"/>
                    </a:ext>
                  </a:extLst>
                </a:gridCol>
                <a:gridCol w="1323464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경제적 이유 </a:t>
                      </a:r>
                      <a:r>
                        <a:rPr kumimoji="1" lang="en-US" altLang="ko-KR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 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업무량에 비해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너무 적은 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사례비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사명감 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담임목사 또는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교육목사의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권위주의적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태도와 갈등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미래에 대한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불투명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헌신을 강요하는 분위기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목회직에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대한 회의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목회에 관해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배울 것이 없는 교회 상황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endParaRPr kumimoji="1" lang="ko-KR" altLang="en-US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8D64FC-BF47-CCA2-49C6-748820DE2990}"/>
              </a:ext>
            </a:extLst>
          </p:cNvPr>
          <p:cNvSpPr txBox="1"/>
          <p:nvPr/>
        </p:nvSpPr>
        <p:spPr>
          <a:xfrm>
            <a:off x="1147843" y="5976301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부목사 </a:t>
            </a:r>
            <a:r>
              <a:rPr lang="en-US" altLang="ko-KR" sz="1300" dirty="0"/>
              <a:t>365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21404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전도사의 평소 고민거리</a:t>
            </a:r>
            <a:r>
              <a:rPr lang="en-US" altLang="ko-KR" dirty="0">
                <a:solidFill>
                  <a:prstClr val="black"/>
                </a:solidFill>
              </a:rPr>
              <a:t>_</a:t>
            </a:r>
            <a:r>
              <a:rPr lang="ko-KR" altLang="en-US" dirty="0">
                <a:solidFill>
                  <a:prstClr val="black"/>
                </a:solidFill>
              </a:rPr>
              <a:t>상위 </a:t>
            </a:r>
            <a:r>
              <a:rPr lang="en-US" altLang="ko-KR" dirty="0">
                <a:solidFill>
                  <a:prstClr val="black"/>
                </a:solidFill>
              </a:rPr>
              <a:t>6</a:t>
            </a:r>
            <a:r>
              <a:rPr lang="ko-KR" altLang="en-US" dirty="0">
                <a:solidFill>
                  <a:prstClr val="black"/>
                </a:solidFill>
              </a:rPr>
              <a:t>개 </a:t>
            </a:r>
            <a:r>
              <a:rPr lang="en-US" altLang="ko-KR" dirty="0">
                <a:solidFill>
                  <a:prstClr val="black"/>
                </a:solidFill>
              </a:rPr>
              <a:t>(Base=</a:t>
            </a:r>
            <a:r>
              <a:rPr lang="ko-KR" altLang="en-US" dirty="0">
                <a:solidFill>
                  <a:prstClr val="black"/>
                </a:solidFill>
              </a:rPr>
              <a:t>전체</a:t>
            </a:r>
            <a:r>
              <a:rPr lang="en-US" altLang="ko-KR" dirty="0">
                <a:solidFill>
                  <a:prstClr val="black"/>
                </a:solidFill>
              </a:rPr>
              <a:t>, N=550, %)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903575" y="363671"/>
            <a:ext cx="8015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000FF"/>
                </a:solidFill>
              </a:rPr>
              <a:t>&lt;</a:t>
            </a:r>
            <a:r>
              <a:rPr lang="ko-KR" altLang="en-US" sz="3200" b="1" dirty="0">
                <a:solidFill>
                  <a:srgbClr val="0000FF"/>
                </a:solidFill>
              </a:rPr>
              <a:t>전도사 조사</a:t>
            </a:r>
            <a:r>
              <a:rPr lang="en-US" altLang="ko-KR" sz="3200" b="1" dirty="0">
                <a:solidFill>
                  <a:srgbClr val="0000FF"/>
                </a:solidFill>
              </a:rPr>
              <a:t>&gt;</a:t>
            </a:r>
            <a:br>
              <a:rPr lang="en-US" altLang="ko-KR" sz="3200" b="1" dirty="0">
                <a:solidFill>
                  <a:srgbClr val="0000FF"/>
                </a:solidFill>
              </a:rPr>
            </a:br>
            <a:r>
              <a:rPr lang="ko-KR" altLang="en-US" sz="3200" b="1" dirty="0"/>
              <a:t>전도사 교회사례비보다 알바비가 더 높아</a:t>
            </a:r>
            <a:r>
              <a:rPr lang="en-US" altLang="ko-KR" sz="3200" b="1" dirty="0"/>
              <a:t>! </a:t>
            </a:r>
            <a:endParaRPr lang="ko-KR" altLang="en-US" sz="3200" b="1" dirty="0"/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42A2FBA3-405F-4376-A660-0978FB04C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550244"/>
              </p:ext>
            </p:extLst>
          </p:nvPr>
        </p:nvGraphicFramePr>
        <p:xfrm>
          <a:off x="915297" y="2225978"/>
          <a:ext cx="9568476" cy="312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3497D307-34F6-4C1C-9194-9303BA02D8F0}"/>
              </a:ext>
            </a:extLst>
          </p:cNvPr>
          <p:cNvGraphicFramePr>
            <a:graphicFrameLocks noGrp="1"/>
          </p:cNvGraphicFramePr>
          <p:nvPr/>
        </p:nvGraphicFramePr>
        <p:xfrm>
          <a:off x="1163441" y="5029225"/>
          <a:ext cx="9214794" cy="1082421"/>
        </p:xfrm>
        <a:graphic>
          <a:graphicData uri="http://schemas.openxmlformats.org/drawingml/2006/table">
            <a:tbl>
              <a:tblPr/>
              <a:tblGrid>
                <a:gridCol w="153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799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535799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535799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  <a:gridCol w="1535799">
                  <a:extLst>
                    <a:ext uri="{9D8B030D-6E8A-4147-A177-3AD203B41FA5}">
                      <a16:colId xmlns:a16="http://schemas.microsoft.com/office/drawing/2014/main" val="3212743969"/>
                    </a:ext>
                  </a:extLst>
                </a:gridCol>
                <a:gridCol w="1535799">
                  <a:extLst>
                    <a:ext uri="{9D8B030D-6E8A-4147-A177-3AD203B41FA5}">
                      <a16:colId xmlns:a16="http://schemas.microsoft.com/office/drawing/2014/main" val="123602953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경제적인 문제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목회자 진로에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대한 하나님의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소명을 확인하는 문제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 사역의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어려움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건강문제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가정문제 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 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가족 관계 문제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이성문제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모서리가 둥근 직사각형 5">
            <a:extLst>
              <a:ext uri="{FF2B5EF4-FFF2-40B4-BE49-F238E27FC236}">
                <a16:creationId xmlns:a16="http://schemas.microsoft.com/office/drawing/2014/main" id="{942CCF45-B296-1D06-A356-B564A737BEFE}"/>
              </a:ext>
            </a:extLst>
          </p:cNvPr>
          <p:cNvSpPr/>
          <p:nvPr/>
        </p:nvSpPr>
        <p:spPr>
          <a:xfrm>
            <a:off x="5005735" y="2743200"/>
            <a:ext cx="2213670" cy="722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전도사 교회사례비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월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101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만원</a:t>
            </a:r>
          </a:p>
        </p:txBody>
      </p:sp>
      <p:sp>
        <p:nvSpPr>
          <p:cNvPr id="3" name="모서리가 둥근 직사각형 5">
            <a:extLst>
              <a:ext uri="{FF2B5EF4-FFF2-40B4-BE49-F238E27FC236}">
                <a16:creationId xmlns:a16="http://schemas.microsoft.com/office/drawing/2014/main" id="{74E33182-AB7E-6129-006C-7F91D7205F9D}"/>
              </a:ext>
            </a:extLst>
          </p:cNvPr>
          <p:cNvSpPr/>
          <p:nvPr/>
        </p:nvSpPr>
        <p:spPr>
          <a:xfrm>
            <a:off x="7352695" y="2734492"/>
            <a:ext cx="2313819" cy="722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학기당 장학금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44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만원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ko-KR" sz="1600" b="1" dirty="0">
                <a:solidFill>
                  <a:schemeClr val="tx1"/>
                </a:solidFill>
                <a:latin typeface="+mn-ea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월 평균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3.7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만원</a:t>
            </a:r>
            <a:r>
              <a:rPr lang="en-US" altLang="ko-KR" sz="1800" b="1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55485358-EE0D-1157-023A-C467E21B9041}"/>
              </a:ext>
            </a:extLst>
          </p:cNvPr>
          <p:cNvSpPr/>
          <p:nvPr/>
        </p:nvSpPr>
        <p:spPr>
          <a:xfrm>
            <a:off x="3525277" y="2046514"/>
            <a:ext cx="2953899" cy="6088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주변인 중 전도사 기피하고 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err="1">
                <a:solidFill>
                  <a:schemeClr val="tx1"/>
                </a:solidFill>
                <a:latin typeface="+mn-ea"/>
              </a:rPr>
              <a:t>알바하는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 사람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10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명 중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3.9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명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F6AC378B-6AD0-467E-9D8E-A8832DFDB6BB}"/>
              </a:ext>
            </a:extLst>
          </p:cNvPr>
          <p:cNvCxnSpPr>
            <a:cxnSpLocks/>
          </p:cNvCxnSpPr>
          <p:nvPr/>
        </p:nvCxnSpPr>
        <p:spPr>
          <a:xfrm flipV="1">
            <a:off x="3055257" y="2360023"/>
            <a:ext cx="419463" cy="3098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E9D544-492C-E564-C5BC-B78739470C28}"/>
              </a:ext>
            </a:extLst>
          </p:cNvPr>
          <p:cNvSpPr txBox="1"/>
          <p:nvPr/>
        </p:nvSpPr>
        <p:spPr>
          <a:xfrm>
            <a:off x="1095590" y="6220140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전도사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전도사</a:t>
            </a:r>
            <a:r>
              <a:rPr lang="en-US" altLang="ko-KR" sz="1300" dirty="0"/>
              <a:t> 550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0558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전도사 사역의 어려움</a:t>
            </a:r>
            <a:r>
              <a:rPr lang="en-US" altLang="ko-KR" dirty="0">
                <a:solidFill>
                  <a:prstClr val="black"/>
                </a:solidFill>
              </a:rPr>
              <a:t>_</a:t>
            </a:r>
            <a:r>
              <a:rPr lang="ko-KR" altLang="en-US" dirty="0">
                <a:solidFill>
                  <a:prstClr val="black"/>
                </a:solidFill>
              </a:rPr>
              <a:t>상위 </a:t>
            </a:r>
            <a:r>
              <a:rPr lang="en-US" altLang="ko-KR" dirty="0">
                <a:solidFill>
                  <a:prstClr val="black"/>
                </a:solidFill>
              </a:rPr>
              <a:t>9</a:t>
            </a:r>
            <a:r>
              <a:rPr lang="ko-KR" altLang="en-US" dirty="0">
                <a:solidFill>
                  <a:prstClr val="black"/>
                </a:solidFill>
              </a:rPr>
              <a:t>개 </a:t>
            </a:r>
            <a:r>
              <a:rPr lang="en-US" altLang="ko-KR" dirty="0"/>
              <a:t>(Base=</a:t>
            </a:r>
            <a:r>
              <a:rPr lang="ko-KR" altLang="en-US" dirty="0"/>
              <a:t>전체</a:t>
            </a:r>
            <a:r>
              <a:rPr lang="en-US" altLang="ko-KR" dirty="0"/>
              <a:t>, N=550, 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990661" y="590094"/>
            <a:ext cx="1005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전도사 사역의 어려운 점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낮은 사례비와 많은 업무량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개체 2">
            <a:extLst>
              <a:ext uri="{FF2B5EF4-FFF2-40B4-BE49-F238E27FC236}">
                <a16:creationId xmlns:a16="http://schemas.microsoft.com/office/drawing/2014/main" id="{DFFEEB82-2415-47CB-A098-A267A4906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709944"/>
              </p:ext>
            </p:extLst>
          </p:nvPr>
        </p:nvGraphicFramePr>
        <p:xfrm>
          <a:off x="990660" y="2044819"/>
          <a:ext cx="9516313" cy="280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oup 94">
            <a:extLst>
              <a:ext uri="{FF2B5EF4-FFF2-40B4-BE49-F238E27FC236}">
                <a16:creationId xmlns:a16="http://schemas.microsoft.com/office/drawing/2014/main" id="{74F1BA45-01B2-44C0-98DB-451EDB291F8C}"/>
              </a:ext>
            </a:extLst>
          </p:cNvPr>
          <p:cNvGraphicFramePr>
            <a:graphicFrameLocks noGrp="1"/>
          </p:cNvGraphicFramePr>
          <p:nvPr/>
        </p:nvGraphicFramePr>
        <p:xfrm>
          <a:off x="1221391" y="4882900"/>
          <a:ext cx="9150318" cy="1266825"/>
        </p:xfrm>
        <a:graphic>
          <a:graphicData uri="http://schemas.openxmlformats.org/drawingml/2006/table">
            <a:tbl>
              <a:tblPr/>
              <a:tblGrid>
                <a:gridCol w="101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702">
                  <a:extLst>
                    <a:ext uri="{9D8B030D-6E8A-4147-A177-3AD203B41FA5}">
                      <a16:colId xmlns:a16="http://schemas.microsoft.com/office/drawing/2014/main" val="2418774789"/>
                    </a:ext>
                  </a:extLst>
                </a:gridCol>
                <a:gridCol w="1016702">
                  <a:extLst>
                    <a:ext uri="{9D8B030D-6E8A-4147-A177-3AD203B41FA5}">
                      <a16:colId xmlns:a16="http://schemas.microsoft.com/office/drawing/2014/main" val="4246056588"/>
                    </a:ext>
                  </a:extLst>
                </a:gridCol>
                <a:gridCol w="1016702">
                  <a:extLst>
                    <a:ext uri="{9D8B030D-6E8A-4147-A177-3AD203B41FA5}">
                      <a16:colId xmlns:a16="http://schemas.microsoft.com/office/drawing/2014/main" val="1183346529"/>
                    </a:ext>
                  </a:extLst>
                </a:gridCol>
                <a:gridCol w="1016702">
                  <a:extLst>
                    <a:ext uri="{9D8B030D-6E8A-4147-A177-3AD203B41FA5}">
                      <a16:colId xmlns:a16="http://schemas.microsoft.com/office/drawing/2014/main" val="82784134"/>
                    </a:ext>
                  </a:extLst>
                </a:gridCol>
                <a:gridCol w="1016702">
                  <a:extLst>
                    <a:ext uri="{9D8B030D-6E8A-4147-A177-3AD203B41FA5}">
                      <a16:colId xmlns:a16="http://schemas.microsoft.com/office/drawing/2014/main" val="3212743969"/>
                    </a:ext>
                  </a:extLst>
                </a:gridCol>
                <a:gridCol w="1016702">
                  <a:extLst>
                    <a:ext uri="{9D8B030D-6E8A-4147-A177-3AD203B41FA5}">
                      <a16:colId xmlns:a16="http://schemas.microsoft.com/office/drawing/2014/main" val="1236029539"/>
                    </a:ext>
                  </a:extLst>
                </a:gridCol>
                <a:gridCol w="1016702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  <a:gridCol w="1016702">
                  <a:extLst>
                    <a:ext uri="{9D8B030D-6E8A-4147-A177-3AD203B41FA5}">
                      <a16:colId xmlns:a16="http://schemas.microsoft.com/office/drawing/2014/main" val="841039806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사례비 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전도사 고유의 사역 외에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교회의 다른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일도 해야 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너무 많은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업무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상급자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</a:t>
                      </a: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담임목사</a:t>
                      </a:r>
                      <a:r>
                        <a:rPr kumimoji="1" lang="en-US" altLang="ko-KR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교육목사</a:t>
                      </a:r>
                      <a:r>
                        <a:rPr kumimoji="1" lang="en-US" altLang="ko-KR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  <a:endParaRPr kumimoji="1" lang="ko-KR" altLang="en-US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학업과 병행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설교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사역에 대한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사명감 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부장 및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교사와의 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학생들과의</a:t>
                      </a:r>
                      <a:endParaRPr kumimoji="1" lang="en-US" altLang="ko-KR" sz="15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모서리가 둥근 직사각형 5">
            <a:extLst>
              <a:ext uri="{FF2B5EF4-FFF2-40B4-BE49-F238E27FC236}">
                <a16:creationId xmlns:a16="http://schemas.microsoft.com/office/drawing/2014/main" id="{B9782744-9EF2-4502-8D52-65858D095AB9}"/>
              </a:ext>
            </a:extLst>
          </p:cNvPr>
          <p:cNvSpPr/>
          <p:nvPr/>
        </p:nvSpPr>
        <p:spPr>
          <a:xfrm>
            <a:off x="4833271" y="2425368"/>
            <a:ext cx="1803444" cy="6574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사역일수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주 평균 </a:t>
            </a:r>
            <a:r>
              <a:rPr lang="en-US" altLang="ko-KR" sz="1600" b="1" dirty="0">
                <a:solidFill>
                  <a:schemeClr val="tx1"/>
                </a:solidFill>
              </a:rPr>
              <a:t>3.6</a:t>
            </a:r>
            <a:r>
              <a:rPr lang="ko-KR" altLang="en-US" sz="1600" b="1" dirty="0">
                <a:solidFill>
                  <a:schemeClr val="tx1"/>
                </a:solidFill>
              </a:rPr>
              <a:t>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8D91C-9AA4-AAFF-9F94-385B4FBABE2F}"/>
              </a:ext>
            </a:extLst>
          </p:cNvPr>
          <p:cNvSpPr txBox="1"/>
          <p:nvPr/>
        </p:nvSpPr>
        <p:spPr>
          <a:xfrm>
            <a:off x="1121715" y="6211431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전도사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전도사</a:t>
            </a:r>
            <a:r>
              <a:rPr lang="en-US" altLang="ko-KR" sz="1300" dirty="0"/>
              <a:t> 550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75690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전도사 사역 만족도 </a:t>
            </a:r>
            <a:r>
              <a:rPr lang="en-US" altLang="ko-KR" dirty="0"/>
              <a:t>(Base=</a:t>
            </a:r>
            <a:r>
              <a:rPr lang="ko-KR" altLang="en-US" dirty="0"/>
              <a:t>전체</a:t>
            </a:r>
            <a:r>
              <a:rPr lang="en-US" altLang="ko-KR" dirty="0"/>
              <a:t>, N=550, 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860673" y="669993"/>
            <a:ext cx="7215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전도사 사역 만족도</a:t>
            </a:r>
            <a:r>
              <a:rPr lang="en-US" altLang="ko-KR" sz="3200" b="1" dirty="0">
                <a:solidFill>
                  <a:prstClr val="black"/>
                </a:solidFill>
              </a:rPr>
              <a:t>, 58%</a:t>
            </a:r>
            <a:r>
              <a:rPr lang="ko-KR" altLang="en-US" sz="3200" b="1" dirty="0">
                <a:solidFill>
                  <a:prstClr val="black"/>
                </a:solidFill>
              </a:rPr>
              <a:t>로 낮아</a:t>
            </a:r>
            <a:r>
              <a:rPr lang="en-US" altLang="ko-KR" sz="3200" b="1" dirty="0">
                <a:solidFill>
                  <a:prstClr val="black"/>
                </a:solidFill>
              </a:rPr>
              <a:t>!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개체 2">
            <a:extLst>
              <a:ext uri="{FF2B5EF4-FFF2-40B4-BE49-F238E27FC236}">
                <a16:creationId xmlns:a16="http://schemas.microsoft.com/office/drawing/2014/main" id="{0C25117C-AA59-488C-93C1-1F48A3DB0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25023"/>
              </p:ext>
            </p:extLst>
          </p:nvPr>
        </p:nvGraphicFramePr>
        <p:xfrm>
          <a:off x="894381" y="2521776"/>
          <a:ext cx="9509076" cy="285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oup 94">
            <a:extLst>
              <a:ext uri="{FF2B5EF4-FFF2-40B4-BE49-F238E27FC236}">
                <a16:creationId xmlns:a16="http://schemas.microsoft.com/office/drawing/2014/main" id="{7292B806-AB69-4C11-9E87-6527247FCAAC}"/>
              </a:ext>
            </a:extLst>
          </p:cNvPr>
          <p:cNvGraphicFramePr>
            <a:graphicFrameLocks noGrp="1"/>
          </p:cNvGraphicFramePr>
          <p:nvPr/>
        </p:nvGraphicFramePr>
        <p:xfrm>
          <a:off x="1072855" y="5359858"/>
          <a:ext cx="9143365" cy="545973"/>
        </p:xfrm>
        <a:graphic>
          <a:graphicData uri="http://schemas.openxmlformats.org/drawingml/2006/table">
            <a:tbl>
              <a:tblPr/>
              <a:tblGrid>
                <a:gridCol w="182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673">
                  <a:extLst>
                    <a:ext uri="{9D8B030D-6E8A-4147-A177-3AD203B41FA5}">
                      <a16:colId xmlns:a16="http://schemas.microsoft.com/office/drawing/2014/main" val="3340437796"/>
                    </a:ext>
                  </a:extLst>
                </a:gridCol>
                <a:gridCol w="1828673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1828673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1828673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불만족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(1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불만족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(2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보통이다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(3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만족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(4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만족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(5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38A2B074-3C88-465D-AA38-A0CD349E0BC1}"/>
              </a:ext>
            </a:extLst>
          </p:cNvPr>
          <p:cNvSpPr/>
          <p:nvPr/>
        </p:nvSpPr>
        <p:spPr>
          <a:xfrm>
            <a:off x="1950423" y="2599396"/>
            <a:ext cx="1841106" cy="2059690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8102653 h 19372192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5048905 h 19372192"/>
              <a:gd name="connsiteX0" fmla="*/ 0 w 1504659"/>
              <a:gd name="connsiteY0" fmla="*/ 19372192 h 19372192"/>
              <a:gd name="connsiteX1" fmla="*/ 3440 w 1504659"/>
              <a:gd name="connsiteY1" fmla="*/ 0 h 19372192"/>
              <a:gd name="connsiteX2" fmla="*/ 1498865 w 1504659"/>
              <a:gd name="connsiteY2" fmla="*/ 0 h 19372192"/>
              <a:gd name="connsiteX3" fmla="*/ 1504659 w 1504659"/>
              <a:gd name="connsiteY3" fmla="*/ 18038357 h 19372192"/>
              <a:gd name="connsiteX0" fmla="*/ 0 w 1504659"/>
              <a:gd name="connsiteY0" fmla="*/ 19372192 h 19408932"/>
              <a:gd name="connsiteX1" fmla="*/ 3440 w 1504659"/>
              <a:gd name="connsiteY1" fmla="*/ 0 h 19408932"/>
              <a:gd name="connsiteX2" fmla="*/ 1498865 w 1504659"/>
              <a:gd name="connsiteY2" fmla="*/ 0 h 19408932"/>
              <a:gd name="connsiteX3" fmla="*/ 1504659 w 1504659"/>
              <a:gd name="connsiteY3" fmla="*/ 19408932 h 19408932"/>
              <a:gd name="connsiteX0" fmla="*/ 0 w 1522287"/>
              <a:gd name="connsiteY0" fmla="*/ 19372192 h 19372195"/>
              <a:gd name="connsiteX1" fmla="*/ 3440 w 1522287"/>
              <a:gd name="connsiteY1" fmla="*/ 0 h 19372195"/>
              <a:gd name="connsiteX2" fmla="*/ 1498865 w 1522287"/>
              <a:gd name="connsiteY2" fmla="*/ 0 h 19372195"/>
              <a:gd name="connsiteX3" fmla="*/ 1522287 w 1522287"/>
              <a:gd name="connsiteY3" fmla="*/ 15921287 h 19372195"/>
              <a:gd name="connsiteX0" fmla="*/ 0 w 1557543"/>
              <a:gd name="connsiteY0" fmla="*/ 19372192 h 19372195"/>
              <a:gd name="connsiteX1" fmla="*/ 3440 w 1557543"/>
              <a:gd name="connsiteY1" fmla="*/ 0 h 19372195"/>
              <a:gd name="connsiteX2" fmla="*/ 1498865 w 1557543"/>
              <a:gd name="connsiteY2" fmla="*/ 0 h 19372195"/>
              <a:gd name="connsiteX3" fmla="*/ 1557543 w 1557543"/>
              <a:gd name="connsiteY3" fmla="*/ 16277169 h 19372195"/>
              <a:gd name="connsiteX0" fmla="*/ 0 w 1513473"/>
              <a:gd name="connsiteY0" fmla="*/ 19372192 h 19372195"/>
              <a:gd name="connsiteX1" fmla="*/ 3440 w 1513473"/>
              <a:gd name="connsiteY1" fmla="*/ 0 h 19372195"/>
              <a:gd name="connsiteX2" fmla="*/ 1498865 w 1513473"/>
              <a:gd name="connsiteY2" fmla="*/ 0 h 19372195"/>
              <a:gd name="connsiteX3" fmla="*/ 1513473 w 1513473"/>
              <a:gd name="connsiteY3" fmla="*/ 16419522 h 19372195"/>
              <a:gd name="connsiteX0" fmla="*/ 0 w 1513473"/>
              <a:gd name="connsiteY0" fmla="*/ 19372192 h 19372195"/>
              <a:gd name="connsiteX1" fmla="*/ 3440 w 1513473"/>
              <a:gd name="connsiteY1" fmla="*/ 0 h 19372195"/>
              <a:gd name="connsiteX2" fmla="*/ 1498865 w 1513473"/>
              <a:gd name="connsiteY2" fmla="*/ 0 h 19372195"/>
              <a:gd name="connsiteX3" fmla="*/ 1513473 w 1513473"/>
              <a:gd name="connsiteY3" fmla="*/ 16419522 h 1937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473" h="19372195">
                <a:moveTo>
                  <a:pt x="0" y="19372192"/>
                </a:moveTo>
                <a:cubicBezTo>
                  <a:pt x="5697" y="18160461"/>
                  <a:pt x="-2257" y="1211731"/>
                  <a:pt x="3440" y="0"/>
                </a:cubicBezTo>
                <a:lnTo>
                  <a:pt x="1498865" y="0"/>
                </a:lnTo>
                <a:cubicBezTo>
                  <a:pt x="1501713" y="686966"/>
                  <a:pt x="1510625" y="15732556"/>
                  <a:pt x="1513473" y="1641952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18" name="모서리가 둥근 직사각형 26">
            <a:extLst>
              <a:ext uri="{FF2B5EF4-FFF2-40B4-BE49-F238E27FC236}">
                <a16:creationId xmlns:a16="http://schemas.microsoft.com/office/drawing/2014/main" id="{32898DAC-56DB-46F5-B0CF-E1B9B62DE491}"/>
              </a:ext>
            </a:extLst>
          </p:cNvPr>
          <p:cNvSpPr/>
          <p:nvPr/>
        </p:nvSpPr>
        <p:spPr>
          <a:xfrm>
            <a:off x="2336422" y="2330872"/>
            <a:ext cx="1084040" cy="627997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불만족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13</a:t>
            </a: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32963BD3-3AA3-41C8-850C-EF36DA0D932A}"/>
              </a:ext>
            </a:extLst>
          </p:cNvPr>
          <p:cNvSpPr/>
          <p:nvPr/>
        </p:nvSpPr>
        <p:spPr>
          <a:xfrm>
            <a:off x="7482667" y="2599396"/>
            <a:ext cx="1835612" cy="98853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03969"/>
              <a:gd name="connsiteY0" fmla="*/ 15141397 h 15141397"/>
              <a:gd name="connsiteX1" fmla="*/ 8544 w 1503969"/>
              <a:gd name="connsiteY1" fmla="*/ 0 h 15141397"/>
              <a:gd name="connsiteX2" fmla="*/ 1503969 w 1503969"/>
              <a:gd name="connsiteY2" fmla="*/ 0 h 15141397"/>
              <a:gd name="connsiteX3" fmla="*/ 1500144 w 1503969"/>
              <a:gd name="connsiteY3" fmla="*/ 10473937 h 15141397"/>
              <a:gd name="connsiteX0" fmla="*/ 0 w 1503969"/>
              <a:gd name="connsiteY0" fmla="*/ 15141397 h 21036605"/>
              <a:gd name="connsiteX1" fmla="*/ 8544 w 1503969"/>
              <a:gd name="connsiteY1" fmla="*/ 0 h 21036605"/>
              <a:gd name="connsiteX2" fmla="*/ 1503969 w 1503969"/>
              <a:gd name="connsiteY2" fmla="*/ 0 h 21036605"/>
              <a:gd name="connsiteX3" fmla="*/ 1491330 w 1503969"/>
              <a:gd name="connsiteY3" fmla="*/ 21036605 h 21036605"/>
              <a:gd name="connsiteX0" fmla="*/ 0 w 1503969"/>
              <a:gd name="connsiteY0" fmla="*/ 15141397 h 20060759"/>
              <a:gd name="connsiteX1" fmla="*/ 8544 w 1503969"/>
              <a:gd name="connsiteY1" fmla="*/ 0 h 20060759"/>
              <a:gd name="connsiteX2" fmla="*/ 1503969 w 1503969"/>
              <a:gd name="connsiteY2" fmla="*/ 0 h 20060759"/>
              <a:gd name="connsiteX3" fmla="*/ 1491330 w 1503969"/>
              <a:gd name="connsiteY3" fmla="*/ 20060759 h 20060759"/>
              <a:gd name="connsiteX0" fmla="*/ 0 w 1503969"/>
              <a:gd name="connsiteY0" fmla="*/ 15141397 h 15141394"/>
              <a:gd name="connsiteX1" fmla="*/ 8544 w 1503969"/>
              <a:gd name="connsiteY1" fmla="*/ 0 h 15141394"/>
              <a:gd name="connsiteX2" fmla="*/ 1503969 w 1503969"/>
              <a:gd name="connsiteY2" fmla="*/ 0 h 15141394"/>
              <a:gd name="connsiteX3" fmla="*/ 1500144 w 1503969"/>
              <a:gd name="connsiteY3" fmla="*/ 6873631 h 15141394"/>
              <a:gd name="connsiteX0" fmla="*/ 0 w 1508958"/>
              <a:gd name="connsiteY0" fmla="*/ 15141397 h 24093664"/>
              <a:gd name="connsiteX1" fmla="*/ 8544 w 1508958"/>
              <a:gd name="connsiteY1" fmla="*/ 0 h 24093664"/>
              <a:gd name="connsiteX2" fmla="*/ 1503969 w 1508958"/>
              <a:gd name="connsiteY2" fmla="*/ 0 h 24093664"/>
              <a:gd name="connsiteX3" fmla="*/ 1508958 w 1508958"/>
              <a:gd name="connsiteY3" fmla="*/ 24093664 h 24093664"/>
              <a:gd name="connsiteX0" fmla="*/ 0 w 1508958"/>
              <a:gd name="connsiteY0" fmla="*/ 15141397 h 24093664"/>
              <a:gd name="connsiteX1" fmla="*/ 8544 w 1508958"/>
              <a:gd name="connsiteY1" fmla="*/ 0 h 24093664"/>
              <a:gd name="connsiteX2" fmla="*/ 1503969 w 1508958"/>
              <a:gd name="connsiteY2" fmla="*/ 0 h 24093664"/>
              <a:gd name="connsiteX3" fmla="*/ 1508958 w 1508958"/>
              <a:gd name="connsiteY3" fmla="*/ 24093664 h 2409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958" h="24093664">
                <a:moveTo>
                  <a:pt x="0" y="15141397"/>
                </a:moveTo>
                <a:cubicBezTo>
                  <a:pt x="2848" y="14507007"/>
                  <a:pt x="5696" y="634390"/>
                  <a:pt x="8544" y="0"/>
                </a:cubicBezTo>
                <a:lnTo>
                  <a:pt x="1503969" y="0"/>
                </a:lnTo>
                <a:cubicBezTo>
                  <a:pt x="1503969" y="634872"/>
                  <a:pt x="1508958" y="23458792"/>
                  <a:pt x="1508958" y="24093664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dirty="0"/>
          </a:p>
        </p:txBody>
      </p:sp>
      <p:sp>
        <p:nvSpPr>
          <p:cNvPr id="20" name="모서리가 둥근 직사각형 26">
            <a:extLst>
              <a:ext uri="{FF2B5EF4-FFF2-40B4-BE49-F238E27FC236}">
                <a16:creationId xmlns:a16="http://schemas.microsoft.com/office/drawing/2014/main" id="{7A806B7E-B4EC-4A2C-9CDC-4965CD113C58}"/>
              </a:ext>
            </a:extLst>
          </p:cNvPr>
          <p:cNvSpPr/>
          <p:nvPr/>
        </p:nvSpPr>
        <p:spPr>
          <a:xfrm>
            <a:off x="7870771" y="2330872"/>
            <a:ext cx="1084040" cy="627996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만족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57</a:t>
            </a:r>
          </a:p>
        </p:txBody>
      </p:sp>
      <p:sp>
        <p:nvSpPr>
          <p:cNvPr id="21" name="모서리가 둥근 직사각형 9">
            <a:extLst>
              <a:ext uri="{FF2B5EF4-FFF2-40B4-BE49-F238E27FC236}">
                <a16:creationId xmlns:a16="http://schemas.microsoft.com/office/drawing/2014/main" id="{549FE897-894A-4FAF-9DDF-A4422B1B9895}"/>
              </a:ext>
            </a:extLst>
          </p:cNvPr>
          <p:cNvSpPr/>
          <p:nvPr/>
        </p:nvSpPr>
        <p:spPr>
          <a:xfrm>
            <a:off x="4823977" y="2739234"/>
            <a:ext cx="1698428" cy="592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5</a:t>
            </a:r>
            <a:r>
              <a:rPr lang="ko-KR" altLang="en-US" sz="1600" b="1" dirty="0">
                <a:solidFill>
                  <a:schemeClr val="tx1"/>
                </a:solidFill>
              </a:rPr>
              <a:t>점 척도 평균 </a:t>
            </a:r>
            <a:r>
              <a:rPr lang="en-US" altLang="ko-KR" sz="1600" b="1" dirty="0">
                <a:solidFill>
                  <a:schemeClr val="tx1"/>
                </a:solidFill>
              </a:rPr>
              <a:t>3.7</a:t>
            </a:r>
            <a:r>
              <a:rPr lang="ko-KR" altLang="en-US" sz="1600" b="1" dirty="0">
                <a:solidFill>
                  <a:schemeClr val="tx1"/>
                </a:solidFill>
              </a:rPr>
              <a:t>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ED83BF-2029-7F7F-7654-C41E6AB9FABA}"/>
              </a:ext>
            </a:extLst>
          </p:cNvPr>
          <p:cNvSpPr txBox="1"/>
          <p:nvPr/>
        </p:nvSpPr>
        <p:spPr>
          <a:xfrm>
            <a:off x="1313304" y="5993717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전도사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전도사</a:t>
            </a:r>
            <a:r>
              <a:rPr lang="en-US" altLang="ko-KR" sz="1300" dirty="0"/>
              <a:t> 550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12073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전도사 사역 교회 </a:t>
            </a:r>
            <a:r>
              <a:rPr lang="ko-KR" altLang="en-US" dirty="0" err="1">
                <a:solidFill>
                  <a:prstClr val="black"/>
                </a:solidFill>
              </a:rPr>
              <a:t>선택시</a:t>
            </a:r>
            <a:r>
              <a:rPr lang="ko-KR" altLang="en-US" dirty="0">
                <a:solidFill>
                  <a:prstClr val="black"/>
                </a:solidFill>
              </a:rPr>
              <a:t> 중요하게 고려하는 요인 </a:t>
            </a:r>
            <a:r>
              <a:rPr lang="en-US" altLang="ko-KR" dirty="0"/>
              <a:t>(Base=</a:t>
            </a:r>
            <a:r>
              <a:rPr lang="ko-KR" altLang="en-US" dirty="0"/>
              <a:t>전체</a:t>
            </a:r>
            <a:r>
              <a:rPr lang="en-US" altLang="ko-KR" dirty="0"/>
              <a:t>, N=550, 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990661" y="323764"/>
            <a:ext cx="86517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전도사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부목사 모두 사역지 </a:t>
            </a:r>
            <a:r>
              <a:rPr lang="ko-KR" altLang="en-US" sz="3200" b="1" dirty="0" err="1">
                <a:solidFill>
                  <a:prstClr val="black"/>
                </a:solidFill>
              </a:rPr>
              <a:t>선택시</a:t>
            </a:r>
            <a:r>
              <a:rPr lang="ko-KR" altLang="en-US" sz="3200" b="1" dirty="0">
                <a:solidFill>
                  <a:prstClr val="black"/>
                </a:solidFill>
              </a:rPr>
              <a:t> 고려요인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</a:p>
          <a:p>
            <a:r>
              <a:rPr lang="ko-KR" altLang="en-US" sz="3200" b="1" dirty="0">
                <a:solidFill>
                  <a:prstClr val="black"/>
                </a:solidFill>
              </a:rPr>
              <a:t>담임목사 성품과 능력</a:t>
            </a:r>
            <a:r>
              <a:rPr lang="en-US" altLang="ko-KR" sz="3200" b="1" dirty="0">
                <a:solidFill>
                  <a:prstClr val="black"/>
                </a:solidFill>
              </a:rPr>
              <a:t>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개체 2">
            <a:extLst>
              <a:ext uri="{FF2B5EF4-FFF2-40B4-BE49-F238E27FC236}">
                <a16:creationId xmlns:a16="http://schemas.microsoft.com/office/drawing/2014/main" id="{0917A254-06EF-43E9-A452-682BE8040C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085657"/>
              </p:ext>
            </p:extLst>
          </p:nvPr>
        </p:nvGraphicFramePr>
        <p:xfrm>
          <a:off x="990661" y="1921507"/>
          <a:ext cx="9421422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4E2FC732-84E2-440F-B050-3D0C76CB9B0C}"/>
              </a:ext>
            </a:extLst>
          </p:cNvPr>
          <p:cNvGraphicFramePr>
            <a:graphicFrameLocks noGrp="1"/>
          </p:cNvGraphicFramePr>
          <p:nvPr/>
        </p:nvGraphicFramePr>
        <p:xfrm>
          <a:off x="1169136" y="5264686"/>
          <a:ext cx="9059076" cy="545973"/>
        </p:xfrm>
        <a:graphic>
          <a:graphicData uri="http://schemas.openxmlformats.org/drawingml/2006/table">
            <a:tbl>
              <a:tblPr/>
              <a:tblGrid>
                <a:gridCol w="1509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846">
                  <a:extLst>
                    <a:ext uri="{9D8B030D-6E8A-4147-A177-3AD203B41FA5}">
                      <a16:colId xmlns:a16="http://schemas.microsoft.com/office/drawing/2014/main" val="1903972747"/>
                    </a:ext>
                  </a:extLst>
                </a:gridCol>
                <a:gridCol w="1509846">
                  <a:extLst>
                    <a:ext uri="{9D8B030D-6E8A-4147-A177-3AD203B41FA5}">
                      <a16:colId xmlns:a16="http://schemas.microsoft.com/office/drawing/2014/main" val="2418774789"/>
                    </a:ext>
                  </a:extLst>
                </a:gridCol>
                <a:gridCol w="1509846">
                  <a:extLst>
                    <a:ext uri="{9D8B030D-6E8A-4147-A177-3AD203B41FA5}">
                      <a16:colId xmlns:a16="http://schemas.microsoft.com/office/drawing/2014/main" val="4246056588"/>
                    </a:ext>
                  </a:extLst>
                </a:gridCol>
                <a:gridCol w="1509846">
                  <a:extLst>
                    <a:ext uri="{9D8B030D-6E8A-4147-A177-3AD203B41FA5}">
                      <a16:colId xmlns:a16="http://schemas.microsoft.com/office/drawing/2014/main" val="1183346529"/>
                    </a:ext>
                  </a:extLst>
                </a:gridCol>
                <a:gridCol w="1509846">
                  <a:extLst>
                    <a:ext uri="{9D8B030D-6E8A-4147-A177-3AD203B41FA5}">
                      <a16:colId xmlns:a16="http://schemas.microsoft.com/office/drawing/2014/main" val="82784134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담임목사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성품과 능력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사례비와 장학금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집이나 학교에서의 거리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사역 부담이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적은 곳 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업무량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교회의 규모 및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지명도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DDB78C-FDFB-28C6-FE64-6BF6050D860E}"/>
              </a:ext>
            </a:extLst>
          </p:cNvPr>
          <p:cNvSpPr txBox="1"/>
          <p:nvPr/>
        </p:nvSpPr>
        <p:spPr>
          <a:xfrm>
            <a:off x="2856413" y="2769325"/>
            <a:ext cx="696697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부목사 사역교회 </a:t>
            </a:r>
            <a:r>
              <a:rPr lang="ko-KR" altLang="en-US" dirty="0" err="1"/>
              <a:t>선택시</a:t>
            </a:r>
            <a:r>
              <a:rPr lang="ko-KR" altLang="en-US" dirty="0"/>
              <a:t> </a:t>
            </a:r>
            <a:r>
              <a:rPr lang="ko-KR" altLang="en-US" dirty="0" err="1"/>
              <a:t>중요고려</a:t>
            </a:r>
            <a:r>
              <a:rPr lang="ko-KR" altLang="en-US" dirty="0"/>
              <a:t> 요인</a:t>
            </a:r>
            <a:r>
              <a:rPr lang="en-US" altLang="ko-KR" dirty="0"/>
              <a:t>, </a:t>
            </a:r>
            <a:r>
              <a:rPr lang="ko-KR" altLang="en-US" dirty="0"/>
              <a:t>담임목사 성품</a:t>
            </a:r>
            <a:r>
              <a:rPr lang="en-US" altLang="ko-KR" dirty="0"/>
              <a:t>/</a:t>
            </a:r>
            <a:r>
              <a:rPr lang="ko-KR" altLang="en-US" dirty="0"/>
              <a:t>능력  </a:t>
            </a:r>
            <a:r>
              <a:rPr lang="en-US" altLang="ko-KR" dirty="0"/>
              <a:t>68%</a:t>
            </a:r>
            <a:endParaRPr lang="ko-KR" altLang="en-US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4CA5A067-752A-FE24-F4B8-D399D5EDB0D9}"/>
              </a:ext>
            </a:extLst>
          </p:cNvPr>
          <p:cNvCxnSpPr/>
          <p:nvPr/>
        </p:nvCxnSpPr>
        <p:spPr>
          <a:xfrm>
            <a:off x="2525486" y="2960914"/>
            <a:ext cx="26996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B609023-6315-AD9D-511F-4CF292585B17}"/>
              </a:ext>
            </a:extLst>
          </p:cNvPr>
          <p:cNvSpPr txBox="1"/>
          <p:nvPr/>
        </p:nvSpPr>
        <p:spPr>
          <a:xfrm>
            <a:off x="1156550" y="5924048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전도사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전도사</a:t>
            </a:r>
            <a:r>
              <a:rPr lang="en-US" altLang="ko-KR" sz="1300" dirty="0"/>
              <a:t> 550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74757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239236" y="661115"/>
            <a:ext cx="9751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교육전도사 </a:t>
            </a:r>
            <a:r>
              <a:rPr lang="ko-KR" altLang="en-US" sz="3200" b="1" dirty="0" err="1">
                <a:solidFill>
                  <a:prstClr val="black"/>
                </a:solidFill>
              </a:rPr>
              <a:t>청빙</a:t>
            </a:r>
            <a:r>
              <a:rPr lang="ko-KR" altLang="en-US" sz="3200" b="1" dirty="0">
                <a:solidFill>
                  <a:prstClr val="black"/>
                </a:solidFill>
              </a:rPr>
              <a:t> 어려울 경우 대안</a:t>
            </a:r>
            <a:r>
              <a:rPr lang="en-US" altLang="ko-KR" sz="3200" b="1" dirty="0">
                <a:solidFill>
                  <a:prstClr val="black"/>
                </a:solidFill>
              </a:rPr>
              <a:t>, '</a:t>
            </a:r>
            <a:r>
              <a:rPr lang="ko-KR" altLang="en-US" sz="3200" b="1" dirty="0">
                <a:solidFill>
                  <a:prstClr val="black"/>
                </a:solidFill>
              </a:rPr>
              <a:t>평신도 사역</a:t>
            </a:r>
            <a:r>
              <a:rPr lang="en-US" altLang="ko-KR" sz="3200" b="1" dirty="0">
                <a:solidFill>
                  <a:prstClr val="black"/>
                </a:solidFill>
              </a:rPr>
              <a:t>'!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교육전도사 </a:t>
            </a:r>
            <a:r>
              <a:rPr lang="ko-KR" altLang="en-US" dirty="0" err="1">
                <a:solidFill>
                  <a:prstClr val="black"/>
                </a:solidFill>
              </a:rPr>
              <a:t>청빙이</a:t>
            </a:r>
            <a:r>
              <a:rPr lang="ko-KR" altLang="en-US" dirty="0">
                <a:solidFill>
                  <a:prstClr val="black"/>
                </a:solidFill>
              </a:rPr>
              <a:t> 어려울 경우 교회 차원의 대책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02CC3FFE-9DF7-4A3F-8237-D6CDE0552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64526"/>
              </p:ext>
            </p:extLst>
          </p:nvPr>
        </p:nvGraphicFramePr>
        <p:xfrm>
          <a:off x="990660" y="1787386"/>
          <a:ext cx="9556627" cy="310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B2221832-18C7-4207-BB34-2218039D3E6F}"/>
              </a:ext>
            </a:extLst>
          </p:cNvPr>
          <p:cNvGraphicFramePr>
            <a:graphicFrameLocks noGrp="1"/>
          </p:cNvGraphicFramePr>
          <p:nvPr/>
        </p:nvGraphicFramePr>
        <p:xfrm>
          <a:off x="1169138" y="4904142"/>
          <a:ext cx="9189082" cy="1082421"/>
        </p:xfrm>
        <a:graphic>
          <a:graphicData uri="http://schemas.openxmlformats.org/drawingml/2006/table">
            <a:tbl>
              <a:tblPr/>
              <a:tblGrid>
                <a:gridCol w="131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26">
                  <a:extLst>
                    <a:ext uri="{9D8B030D-6E8A-4147-A177-3AD203B41FA5}">
                      <a16:colId xmlns:a16="http://schemas.microsoft.com/office/drawing/2014/main" val="1183346529"/>
                    </a:ext>
                  </a:extLst>
                </a:gridCol>
                <a:gridCol w="1312726">
                  <a:extLst>
                    <a:ext uri="{9D8B030D-6E8A-4147-A177-3AD203B41FA5}">
                      <a16:colId xmlns:a16="http://schemas.microsoft.com/office/drawing/2014/main" val="82784134"/>
                    </a:ext>
                  </a:extLst>
                </a:gridCol>
                <a:gridCol w="1312726">
                  <a:extLst>
                    <a:ext uri="{9D8B030D-6E8A-4147-A177-3AD203B41FA5}">
                      <a16:colId xmlns:a16="http://schemas.microsoft.com/office/drawing/2014/main" val="3212743969"/>
                    </a:ext>
                  </a:extLst>
                </a:gridCol>
                <a:gridCol w="1312726">
                  <a:extLst>
                    <a:ext uri="{9D8B030D-6E8A-4147-A177-3AD203B41FA5}">
                      <a16:colId xmlns:a16="http://schemas.microsoft.com/office/drawing/2014/main" val="1236029539"/>
                    </a:ext>
                  </a:extLst>
                </a:gridCol>
                <a:gridCol w="1312726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  <a:gridCol w="1312726">
                  <a:extLst>
                    <a:ext uri="{9D8B030D-6E8A-4147-A177-3AD203B41FA5}">
                      <a16:colId xmlns:a16="http://schemas.microsoft.com/office/drawing/2014/main" val="841039806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평신도가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교역자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역할을 하게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비교육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교역자가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교육을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담당한다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담임목사가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교육전도사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역할을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담당한다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적임자가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청빙될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때까지 계속 모집한다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어쩔 수 없이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들어온 이력서에서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청빙한다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89A173B-9D61-61CB-9E76-4C7610672BAE}"/>
              </a:ext>
            </a:extLst>
          </p:cNvPr>
          <p:cNvSpPr txBox="1"/>
          <p:nvPr/>
        </p:nvSpPr>
        <p:spPr>
          <a:xfrm>
            <a:off x="1173968" y="6141764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부목사 </a:t>
            </a:r>
            <a:r>
              <a:rPr lang="en-US" altLang="ko-KR" sz="1300" dirty="0"/>
              <a:t>365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345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58205"/>
            <a:ext cx="105441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solidFill>
                  <a:prstClr val="black"/>
                </a:solidFill>
              </a:rPr>
              <a:t>[</a:t>
            </a:r>
            <a:r>
              <a:rPr lang="ko-KR" altLang="en-US" sz="1700" dirty="0">
                <a:solidFill>
                  <a:prstClr val="black"/>
                </a:solidFill>
              </a:rPr>
              <a:t>그림</a:t>
            </a:r>
            <a:r>
              <a:rPr lang="en-US" altLang="ko-KR" sz="1700" dirty="0">
                <a:solidFill>
                  <a:prstClr val="black"/>
                </a:solidFill>
              </a:rPr>
              <a:t>] </a:t>
            </a:r>
            <a:r>
              <a:rPr lang="ko-KR" altLang="en-US" sz="1700" dirty="0">
                <a:solidFill>
                  <a:prstClr val="black"/>
                </a:solidFill>
              </a:rPr>
              <a:t>지난 주일예배 형태</a:t>
            </a:r>
            <a:r>
              <a:rPr lang="en-US" altLang="ko-KR" sz="1700" dirty="0">
                <a:solidFill>
                  <a:prstClr val="black"/>
                </a:solidFill>
              </a:rPr>
              <a:t> (Base=</a:t>
            </a:r>
            <a:r>
              <a:rPr lang="ko-KR" altLang="en-US" sz="1700" dirty="0">
                <a:solidFill>
                  <a:prstClr val="black"/>
                </a:solidFill>
              </a:rPr>
              <a:t>교회 출석자</a:t>
            </a:r>
            <a:r>
              <a:rPr lang="en-US" altLang="ko-KR" sz="1700" dirty="0">
                <a:solidFill>
                  <a:prstClr val="black"/>
                </a:solidFill>
              </a:rPr>
              <a:t>, %)</a:t>
            </a:r>
            <a:endParaRPr lang="ko-KR" altLang="en-US" sz="17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031644" y="745797"/>
            <a:ext cx="7249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</a:rPr>
              <a:t>온라인 예배 비율</a:t>
            </a:r>
            <a:r>
              <a:rPr lang="en-US" altLang="ko-KR" sz="3200" b="1" dirty="0">
                <a:solidFill>
                  <a:prstClr val="black"/>
                </a:solidFill>
              </a:rPr>
              <a:t>, 12%</a:t>
            </a:r>
            <a:r>
              <a:rPr lang="ko-KR" altLang="en-US" sz="3200" b="1" dirty="0">
                <a:solidFill>
                  <a:prstClr val="black"/>
                </a:solidFill>
              </a:rPr>
              <a:t>까지 떨어져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개체 2">
            <a:extLst>
              <a:ext uri="{FF2B5EF4-FFF2-40B4-BE49-F238E27FC236}">
                <a16:creationId xmlns:a16="http://schemas.microsoft.com/office/drawing/2014/main" id="{1D7D7D82-430E-4466-96AE-CF8B930882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94197"/>
              </p:ext>
            </p:extLst>
          </p:nvPr>
        </p:nvGraphicFramePr>
        <p:xfrm>
          <a:off x="1095371" y="1878799"/>
          <a:ext cx="9410704" cy="285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oup 94">
            <a:extLst>
              <a:ext uri="{FF2B5EF4-FFF2-40B4-BE49-F238E27FC236}">
                <a16:creationId xmlns:a16="http://schemas.microsoft.com/office/drawing/2014/main" id="{5824D8F6-7B33-4E74-B36C-C7DE11FBB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04986"/>
              </p:ext>
            </p:extLst>
          </p:nvPr>
        </p:nvGraphicFramePr>
        <p:xfrm>
          <a:off x="1256375" y="4715272"/>
          <a:ext cx="9070306" cy="1082421"/>
        </p:xfrm>
        <a:graphic>
          <a:graphicData uri="http://schemas.openxmlformats.org/drawingml/2006/table">
            <a:tbl>
              <a:tblPr/>
              <a:tblGrid>
                <a:gridCol w="129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758">
                  <a:extLst>
                    <a:ext uri="{9D8B030D-6E8A-4147-A177-3AD203B41FA5}">
                      <a16:colId xmlns:a16="http://schemas.microsoft.com/office/drawing/2014/main" val="208670893"/>
                    </a:ext>
                  </a:extLst>
                </a:gridCol>
                <a:gridCol w="1295758">
                  <a:extLst>
                    <a:ext uri="{9D8B030D-6E8A-4147-A177-3AD203B41FA5}">
                      <a16:colId xmlns:a16="http://schemas.microsoft.com/office/drawing/2014/main" val="2535606662"/>
                    </a:ext>
                  </a:extLst>
                </a:gridCol>
                <a:gridCol w="1295758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295758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295758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295758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출석하는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교회에 가서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현장 예배를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드렸다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출석하는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교회의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온라인 예배를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드렸다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다른 교회에 가서 현장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예배를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드렸다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다른 교회의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온라인 예배를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드렸다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기독교 방송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예배를 드렸다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가정 예배를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드렸다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예배를 드리지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못했다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62238" y="5954943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8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6130664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343230" y="1384816"/>
            <a:ext cx="790191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3163181" y="1633533"/>
            <a:ext cx="5874749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/>
              <a:t>다시 선교적 교회</a:t>
            </a:r>
            <a:endParaRPr lang="en-US" altLang="ko-KR" sz="4400" b="1" dirty="0"/>
          </a:p>
          <a:p>
            <a:pPr algn="ctr">
              <a:lnSpc>
                <a:spcPct val="130000"/>
              </a:lnSpc>
            </a:pPr>
            <a:r>
              <a:rPr lang="en-US" altLang="ko-KR" sz="4400" b="1" dirty="0"/>
              <a:t>Re-missional Church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285452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034204" y="746848"/>
            <a:ext cx="999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목회자 </a:t>
            </a: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ko-KR" altLang="en-US" sz="3200" b="1" dirty="0">
                <a:solidFill>
                  <a:prstClr val="black"/>
                </a:solidFill>
              </a:rPr>
              <a:t>명중 </a:t>
            </a:r>
            <a:r>
              <a:rPr lang="en-US" altLang="ko-KR" sz="3200" b="1" dirty="0">
                <a:solidFill>
                  <a:prstClr val="black"/>
                </a:solidFill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</a:rPr>
              <a:t>명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선교적 교회에 대해 잘 알고 있다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78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선교적 교회 이해 정도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5B98B39E-7107-4EAB-8AB7-4B1E4A713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965562"/>
              </p:ext>
            </p:extLst>
          </p:nvPr>
        </p:nvGraphicFramePr>
        <p:xfrm>
          <a:off x="973244" y="1885249"/>
          <a:ext cx="9547574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DEF246B7-A34A-48B7-A231-53B69E965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13859"/>
              </p:ext>
            </p:extLst>
          </p:nvPr>
        </p:nvGraphicFramePr>
        <p:xfrm>
          <a:off x="1151719" y="5280679"/>
          <a:ext cx="9180380" cy="545973"/>
        </p:xfrm>
        <a:graphic>
          <a:graphicData uri="http://schemas.openxmlformats.org/drawingml/2006/table">
            <a:tbl>
              <a:tblPr/>
              <a:tblGrid>
                <a:gridCol w="229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095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2295095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2295095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명칭 정도만 알고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개념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특성 등에 대해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알고 있는 정도다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개념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특성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구체적 내용 및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사례 등을 잘 알고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잘 모른다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9EB78A-06FA-19A1-E2B7-63A989E83119}"/>
              </a:ext>
            </a:extLst>
          </p:cNvPr>
          <p:cNvSpPr txBox="1"/>
          <p:nvPr/>
        </p:nvSpPr>
        <p:spPr>
          <a:xfrm>
            <a:off x="1322014" y="5906632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70713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407912" y="696626"/>
            <a:ext cx="1000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한국교회에서 선교적 교회 특징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지역사회 섬김</a:t>
            </a:r>
            <a:r>
              <a:rPr lang="en-US" altLang="ko-KR" sz="3200" b="1" dirty="0">
                <a:solidFill>
                  <a:prstClr val="black"/>
                </a:solidFill>
              </a:rPr>
              <a:t>!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78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한국교회에서 선교적 교회의 특징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aphicFrame>
        <p:nvGraphicFramePr>
          <p:cNvPr id="7" name="개체 2">
            <a:extLst>
              <a:ext uri="{FF2B5EF4-FFF2-40B4-BE49-F238E27FC236}">
                <a16:creationId xmlns:a16="http://schemas.microsoft.com/office/drawing/2014/main" id="{ABB8E6C9-B36A-4FEC-9A6B-D8A88F340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507160"/>
              </p:ext>
            </p:extLst>
          </p:nvPr>
        </p:nvGraphicFramePr>
        <p:xfrm>
          <a:off x="1016787" y="1481896"/>
          <a:ext cx="9529466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oup 94">
            <a:extLst>
              <a:ext uri="{FF2B5EF4-FFF2-40B4-BE49-F238E27FC236}">
                <a16:creationId xmlns:a16="http://schemas.microsoft.com/office/drawing/2014/main" id="{B6C84FD0-F1E9-488D-95A6-9696E8F55B6A}"/>
              </a:ext>
            </a:extLst>
          </p:cNvPr>
          <p:cNvGraphicFramePr>
            <a:graphicFrameLocks noGrp="1"/>
          </p:cNvGraphicFramePr>
          <p:nvPr/>
        </p:nvGraphicFramePr>
        <p:xfrm>
          <a:off x="1195262" y="4825075"/>
          <a:ext cx="9162970" cy="814197"/>
        </p:xfrm>
        <a:graphic>
          <a:graphicData uri="http://schemas.openxmlformats.org/drawingml/2006/table">
            <a:tbl>
              <a:tblPr/>
              <a:tblGrid>
                <a:gridCol w="183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594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832594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  <a:gridCol w="1832594">
                  <a:extLst>
                    <a:ext uri="{9D8B030D-6E8A-4147-A177-3AD203B41FA5}">
                      <a16:colId xmlns:a16="http://schemas.microsoft.com/office/drawing/2014/main" val="841039806"/>
                    </a:ext>
                  </a:extLst>
                </a:gridCol>
                <a:gridCol w="1832594">
                  <a:extLst>
                    <a:ext uri="{9D8B030D-6E8A-4147-A177-3AD203B41FA5}">
                      <a16:colId xmlns:a16="http://schemas.microsoft.com/office/drawing/2014/main" val="719248526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제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의 방식을 통해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지역 사회와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함께 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영혼 구원에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초점이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사회의 어려운 사람을 돕거나 봉사를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많이 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해외 선교사 파송에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역점을 둔다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87EFF7-D522-95A0-259E-08DB3A15E038}"/>
              </a:ext>
            </a:extLst>
          </p:cNvPr>
          <p:cNvSpPr txBox="1"/>
          <p:nvPr/>
        </p:nvSpPr>
        <p:spPr>
          <a:xfrm>
            <a:off x="1287180" y="5758586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70156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2023261" y="748538"/>
            <a:ext cx="8637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err="1">
                <a:solidFill>
                  <a:prstClr val="black"/>
                </a:solidFill>
              </a:rPr>
              <a:t>우리교회는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</a:rPr>
              <a:t>‘</a:t>
            </a:r>
            <a:r>
              <a:rPr lang="ko-KR" altLang="en-US" sz="3200" b="1" dirty="0">
                <a:solidFill>
                  <a:prstClr val="black"/>
                </a:solidFill>
              </a:rPr>
              <a:t>선교적 교회다</a:t>
            </a:r>
            <a:r>
              <a:rPr lang="en-US" altLang="ko-KR" sz="3200" b="1" dirty="0">
                <a:solidFill>
                  <a:prstClr val="black"/>
                </a:solidFill>
              </a:rPr>
              <a:t>’ 52%!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78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본인 사역 교회의 선교적 교회 여부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aphicFrame>
        <p:nvGraphicFramePr>
          <p:cNvPr id="16" name="개체 2">
            <a:extLst>
              <a:ext uri="{FF2B5EF4-FFF2-40B4-BE49-F238E27FC236}">
                <a16:creationId xmlns:a16="http://schemas.microsoft.com/office/drawing/2014/main" id="{3EEE110C-4115-4D45-9569-40BFF5C34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974568"/>
              </p:ext>
            </p:extLst>
          </p:nvPr>
        </p:nvGraphicFramePr>
        <p:xfrm>
          <a:off x="1335857" y="2599754"/>
          <a:ext cx="9010650" cy="293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oup 94">
            <a:extLst>
              <a:ext uri="{FF2B5EF4-FFF2-40B4-BE49-F238E27FC236}">
                <a16:creationId xmlns:a16="http://schemas.microsoft.com/office/drawing/2014/main" id="{C0E2A3C1-A916-42C3-BC90-CC2C4C1674ED}"/>
              </a:ext>
            </a:extLst>
          </p:cNvPr>
          <p:cNvGraphicFramePr>
            <a:graphicFrameLocks noGrp="1"/>
          </p:cNvGraphicFramePr>
          <p:nvPr/>
        </p:nvGraphicFramePr>
        <p:xfrm>
          <a:off x="1514332" y="5559756"/>
          <a:ext cx="8664111" cy="426358"/>
        </p:xfrm>
        <a:graphic>
          <a:graphicData uri="http://schemas.openxmlformats.org/drawingml/2006/table">
            <a:tbl>
              <a:tblPr/>
              <a:tblGrid>
                <a:gridCol w="288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037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2888037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아니다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그렇다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그렇다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372D5CF4-84B6-4892-9B68-92DD45630581}"/>
              </a:ext>
            </a:extLst>
          </p:cNvPr>
          <p:cNvSpPr/>
          <p:nvPr/>
        </p:nvSpPr>
        <p:spPr>
          <a:xfrm>
            <a:off x="5822132" y="2677411"/>
            <a:ext cx="2860141" cy="1833629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14597"/>
              <a:gd name="connsiteY0" fmla="*/ 15141397 h 29734291"/>
              <a:gd name="connsiteX1" fmla="*/ 8544 w 1514597"/>
              <a:gd name="connsiteY1" fmla="*/ 0 h 29734291"/>
              <a:gd name="connsiteX2" fmla="*/ 1503969 w 1514597"/>
              <a:gd name="connsiteY2" fmla="*/ 0 h 29734291"/>
              <a:gd name="connsiteX3" fmla="*/ 1514597 w 1514597"/>
              <a:gd name="connsiteY3" fmla="*/ 29734291 h 29734291"/>
              <a:gd name="connsiteX0" fmla="*/ 0 w 1514597"/>
              <a:gd name="connsiteY0" fmla="*/ 15141397 h 29734291"/>
              <a:gd name="connsiteX1" fmla="*/ 8544 w 1514597"/>
              <a:gd name="connsiteY1" fmla="*/ 0 h 29734291"/>
              <a:gd name="connsiteX2" fmla="*/ 1503969 w 1514597"/>
              <a:gd name="connsiteY2" fmla="*/ 0 h 29734291"/>
              <a:gd name="connsiteX3" fmla="*/ 1514597 w 1514597"/>
              <a:gd name="connsiteY3" fmla="*/ 29734291 h 29734291"/>
              <a:gd name="connsiteX0" fmla="*/ 0 w 1522057"/>
              <a:gd name="connsiteY0" fmla="*/ 63411766 h 63411766"/>
              <a:gd name="connsiteX1" fmla="*/ 16004 w 1522057"/>
              <a:gd name="connsiteY1" fmla="*/ 0 h 63411766"/>
              <a:gd name="connsiteX2" fmla="*/ 1511429 w 1522057"/>
              <a:gd name="connsiteY2" fmla="*/ 0 h 63411766"/>
              <a:gd name="connsiteX3" fmla="*/ 1522057 w 1522057"/>
              <a:gd name="connsiteY3" fmla="*/ 29734291 h 63411766"/>
              <a:gd name="connsiteX0" fmla="*/ 0 w 1522057"/>
              <a:gd name="connsiteY0" fmla="*/ 63820837 h 63820837"/>
              <a:gd name="connsiteX1" fmla="*/ 16004 w 1522057"/>
              <a:gd name="connsiteY1" fmla="*/ 0 h 63820837"/>
              <a:gd name="connsiteX2" fmla="*/ 1511429 w 1522057"/>
              <a:gd name="connsiteY2" fmla="*/ 0 h 63820837"/>
              <a:gd name="connsiteX3" fmla="*/ 1522057 w 1522057"/>
              <a:gd name="connsiteY3" fmla="*/ 29734291 h 63820837"/>
              <a:gd name="connsiteX0" fmla="*/ 0 w 1514597"/>
              <a:gd name="connsiteY0" fmla="*/ 63820837 h 63820837"/>
              <a:gd name="connsiteX1" fmla="*/ 16004 w 1514597"/>
              <a:gd name="connsiteY1" fmla="*/ 0 h 63820837"/>
              <a:gd name="connsiteX2" fmla="*/ 1511429 w 1514597"/>
              <a:gd name="connsiteY2" fmla="*/ 0 h 63820837"/>
              <a:gd name="connsiteX3" fmla="*/ 1514597 w 1514597"/>
              <a:gd name="connsiteY3" fmla="*/ 28507079 h 63820837"/>
              <a:gd name="connsiteX0" fmla="*/ 0 w 1514597"/>
              <a:gd name="connsiteY0" fmla="*/ 63820837 h 63820837"/>
              <a:gd name="connsiteX1" fmla="*/ 16004 w 1514597"/>
              <a:gd name="connsiteY1" fmla="*/ 0 h 63820837"/>
              <a:gd name="connsiteX2" fmla="*/ 1511429 w 1514597"/>
              <a:gd name="connsiteY2" fmla="*/ 0 h 63820837"/>
              <a:gd name="connsiteX3" fmla="*/ 1514597 w 1514597"/>
              <a:gd name="connsiteY3" fmla="*/ 26052654 h 63820837"/>
              <a:gd name="connsiteX0" fmla="*/ 6814 w 1499032"/>
              <a:gd name="connsiteY0" fmla="*/ 62486893 h 62486893"/>
              <a:gd name="connsiteX1" fmla="*/ 439 w 1499032"/>
              <a:gd name="connsiteY1" fmla="*/ 0 h 62486893"/>
              <a:gd name="connsiteX2" fmla="*/ 1495864 w 1499032"/>
              <a:gd name="connsiteY2" fmla="*/ 0 h 62486893"/>
              <a:gd name="connsiteX3" fmla="*/ 1499032 w 1499032"/>
              <a:gd name="connsiteY3" fmla="*/ 26052654 h 62486893"/>
              <a:gd name="connsiteX0" fmla="*/ 6814 w 1499032"/>
              <a:gd name="connsiteY0" fmla="*/ 62486893 h 90748987"/>
              <a:gd name="connsiteX1" fmla="*/ 439 w 1499032"/>
              <a:gd name="connsiteY1" fmla="*/ 0 h 90748987"/>
              <a:gd name="connsiteX2" fmla="*/ 1495864 w 1499032"/>
              <a:gd name="connsiteY2" fmla="*/ 0 h 90748987"/>
              <a:gd name="connsiteX3" fmla="*/ 1499032 w 1499032"/>
              <a:gd name="connsiteY3" fmla="*/ 90748987 h 90748987"/>
              <a:gd name="connsiteX0" fmla="*/ 0 w 1507137"/>
              <a:gd name="connsiteY0" fmla="*/ 73758480 h 90748987"/>
              <a:gd name="connsiteX1" fmla="*/ 8544 w 1507137"/>
              <a:gd name="connsiteY1" fmla="*/ 0 h 90748987"/>
              <a:gd name="connsiteX2" fmla="*/ 1503969 w 1507137"/>
              <a:gd name="connsiteY2" fmla="*/ 0 h 90748987"/>
              <a:gd name="connsiteX3" fmla="*/ 1507137 w 1507137"/>
              <a:gd name="connsiteY3" fmla="*/ 90748987 h 90748987"/>
              <a:gd name="connsiteX0" fmla="*/ 0 w 1507137"/>
              <a:gd name="connsiteY0" fmla="*/ 73758480 h 90748987"/>
              <a:gd name="connsiteX1" fmla="*/ 8544 w 1507137"/>
              <a:gd name="connsiteY1" fmla="*/ 0 h 90748987"/>
              <a:gd name="connsiteX2" fmla="*/ 1503969 w 1507137"/>
              <a:gd name="connsiteY2" fmla="*/ 0 h 90748987"/>
              <a:gd name="connsiteX3" fmla="*/ 1507137 w 1507137"/>
              <a:gd name="connsiteY3" fmla="*/ 90748987 h 90748987"/>
              <a:gd name="connsiteX0" fmla="*/ 0 w 1507137"/>
              <a:gd name="connsiteY0" fmla="*/ 73758480 h 95473842"/>
              <a:gd name="connsiteX1" fmla="*/ 8544 w 1507137"/>
              <a:gd name="connsiteY1" fmla="*/ 0 h 95473842"/>
              <a:gd name="connsiteX2" fmla="*/ 1503969 w 1507137"/>
              <a:gd name="connsiteY2" fmla="*/ 0 h 95473842"/>
              <a:gd name="connsiteX3" fmla="*/ 1507137 w 1507137"/>
              <a:gd name="connsiteY3" fmla="*/ 95473842 h 95473842"/>
              <a:gd name="connsiteX0" fmla="*/ 0 w 1507137"/>
              <a:gd name="connsiteY0" fmla="*/ 52678344 h 95473842"/>
              <a:gd name="connsiteX1" fmla="*/ 8544 w 1507137"/>
              <a:gd name="connsiteY1" fmla="*/ 0 h 95473842"/>
              <a:gd name="connsiteX2" fmla="*/ 1503969 w 1507137"/>
              <a:gd name="connsiteY2" fmla="*/ 0 h 95473842"/>
              <a:gd name="connsiteX3" fmla="*/ 1507137 w 1507137"/>
              <a:gd name="connsiteY3" fmla="*/ 95473842 h 95473842"/>
              <a:gd name="connsiteX0" fmla="*/ 0 w 1514597"/>
              <a:gd name="connsiteY0" fmla="*/ 73207652 h 95473842"/>
              <a:gd name="connsiteX1" fmla="*/ 16004 w 1514597"/>
              <a:gd name="connsiteY1" fmla="*/ 0 h 95473842"/>
              <a:gd name="connsiteX2" fmla="*/ 1511429 w 1514597"/>
              <a:gd name="connsiteY2" fmla="*/ 0 h 95473842"/>
              <a:gd name="connsiteX3" fmla="*/ 1514597 w 1514597"/>
              <a:gd name="connsiteY3" fmla="*/ 95473842 h 95473842"/>
              <a:gd name="connsiteX0" fmla="*/ 0 w 1499678"/>
              <a:gd name="connsiteY0" fmla="*/ 15928683 h 95473842"/>
              <a:gd name="connsiteX1" fmla="*/ 1085 w 1499678"/>
              <a:gd name="connsiteY1" fmla="*/ 0 h 95473842"/>
              <a:gd name="connsiteX2" fmla="*/ 1496510 w 1499678"/>
              <a:gd name="connsiteY2" fmla="*/ 0 h 95473842"/>
              <a:gd name="connsiteX3" fmla="*/ 1499678 w 1499678"/>
              <a:gd name="connsiteY3" fmla="*/ 95473842 h 95473842"/>
              <a:gd name="connsiteX0" fmla="*/ 0 w 1499678"/>
              <a:gd name="connsiteY0" fmla="*/ 15928683 h 95473842"/>
              <a:gd name="connsiteX1" fmla="*/ 1085 w 1499678"/>
              <a:gd name="connsiteY1" fmla="*/ 0 h 95473842"/>
              <a:gd name="connsiteX2" fmla="*/ 1496510 w 1499678"/>
              <a:gd name="connsiteY2" fmla="*/ 0 h 95473842"/>
              <a:gd name="connsiteX3" fmla="*/ 1499678 w 1499678"/>
              <a:gd name="connsiteY3" fmla="*/ 95473842 h 95473842"/>
              <a:gd name="connsiteX0" fmla="*/ 0 w 1499678"/>
              <a:gd name="connsiteY0" fmla="*/ 45094793 h 95473842"/>
              <a:gd name="connsiteX1" fmla="*/ 1085 w 1499678"/>
              <a:gd name="connsiteY1" fmla="*/ 0 h 95473842"/>
              <a:gd name="connsiteX2" fmla="*/ 1496510 w 1499678"/>
              <a:gd name="connsiteY2" fmla="*/ 0 h 95473842"/>
              <a:gd name="connsiteX3" fmla="*/ 1499678 w 1499678"/>
              <a:gd name="connsiteY3" fmla="*/ 95473842 h 95473842"/>
              <a:gd name="connsiteX0" fmla="*/ 0 w 1499678"/>
              <a:gd name="connsiteY0" fmla="*/ 45094793 h 100462775"/>
              <a:gd name="connsiteX1" fmla="*/ 1085 w 1499678"/>
              <a:gd name="connsiteY1" fmla="*/ 0 h 100462775"/>
              <a:gd name="connsiteX2" fmla="*/ 1496510 w 1499678"/>
              <a:gd name="connsiteY2" fmla="*/ 0 h 100462775"/>
              <a:gd name="connsiteX3" fmla="*/ 1499678 w 1499678"/>
              <a:gd name="connsiteY3" fmla="*/ 100462775 h 10046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678" h="100462775">
                <a:moveTo>
                  <a:pt x="0" y="45094793"/>
                </a:moveTo>
                <a:cubicBezTo>
                  <a:pt x="2848" y="44460403"/>
                  <a:pt x="-1763" y="634390"/>
                  <a:pt x="1085" y="0"/>
                </a:cubicBezTo>
                <a:lnTo>
                  <a:pt x="1496510" y="0"/>
                </a:lnTo>
                <a:cubicBezTo>
                  <a:pt x="1496510" y="634872"/>
                  <a:pt x="1499678" y="99827903"/>
                  <a:pt x="1499678" y="100462775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19" name="모서리가 둥근 직사각형 26">
            <a:extLst>
              <a:ext uri="{FF2B5EF4-FFF2-40B4-BE49-F238E27FC236}">
                <a16:creationId xmlns:a16="http://schemas.microsoft.com/office/drawing/2014/main" id="{23938C6A-D7DA-402C-B47D-814DF731CA5B}"/>
              </a:ext>
            </a:extLst>
          </p:cNvPr>
          <p:cNvSpPr/>
          <p:nvPr/>
        </p:nvSpPr>
        <p:spPr>
          <a:xfrm>
            <a:off x="6461087" y="2426131"/>
            <a:ext cx="1582229" cy="603668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그렇다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52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120C3D1-8570-5215-1DF9-411DCD885A3F}"/>
              </a:ext>
            </a:extLst>
          </p:cNvPr>
          <p:cNvGraphicFramePr>
            <a:graphicFrameLocks noGrp="1"/>
          </p:cNvGraphicFramePr>
          <p:nvPr/>
        </p:nvGraphicFramePr>
        <p:xfrm>
          <a:off x="9095152" y="2241550"/>
          <a:ext cx="1731373" cy="1709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314">
                  <a:extLst>
                    <a:ext uri="{9D8B030D-6E8A-4147-A177-3AD203B41FA5}">
                      <a16:colId xmlns:a16="http://schemas.microsoft.com/office/drawing/2014/main" val="3362452489"/>
                    </a:ext>
                  </a:extLst>
                </a:gridCol>
                <a:gridCol w="726059">
                  <a:extLst>
                    <a:ext uri="{9D8B030D-6E8A-4147-A177-3AD203B41FA5}">
                      <a16:colId xmlns:a16="http://schemas.microsoft.com/office/drawing/2014/main" val="65547109"/>
                    </a:ext>
                  </a:extLst>
                </a:gridCol>
              </a:tblGrid>
              <a:tr h="3071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</a:rPr>
                        <a:t>교회 규모별</a:t>
                      </a:r>
                      <a:r>
                        <a:rPr lang="en-US" altLang="ko-KR" sz="1400" b="1" u="none" strike="noStrike" dirty="0">
                          <a:effectLst/>
                        </a:rPr>
                        <a:t>(%)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630078"/>
                  </a:ext>
                </a:extLst>
              </a:tr>
              <a:tr h="30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29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명 이하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79837"/>
                  </a:ext>
                </a:extLst>
              </a:tr>
              <a:tr h="30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30~99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명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6925"/>
                  </a:ext>
                </a:extLst>
              </a:tr>
              <a:tr h="3937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100~499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명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35377"/>
                  </a:ext>
                </a:extLst>
              </a:tr>
              <a:tr h="3937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effectLst/>
                        </a:rPr>
                        <a:t>500</a:t>
                      </a:r>
                      <a:r>
                        <a:rPr lang="ko-KR" altLang="en-US" sz="1400" b="1" u="none" strike="noStrike" dirty="0">
                          <a:effectLst/>
                        </a:rPr>
                        <a:t>명 이상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83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80697"/>
                  </a:ext>
                </a:extLst>
              </a:tr>
            </a:tbl>
          </a:graphicData>
        </a:graphic>
      </p:graphicFrame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39DB1C9-B6A5-822A-D4FB-FB0861E4D190}"/>
              </a:ext>
            </a:extLst>
          </p:cNvPr>
          <p:cNvCxnSpPr>
            <a:cxnSpLocks/>
          </p:cNvCxnSpPr>
          <p:nvPr/>
        </p:nvCxnSpPr>
        <p:spPr>
          <a:xfrm>
            <a:off x="8043316" y="2516777"/>
            <a:ext cx="848135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6656E9-E7D1-B0C3-4392-2309DB6FEE59}"/>
              </a:ext>
            </a:extLst>
          </p:cNvPr>
          <p:cNvSpPr txBox="1"/>
          <p:nvPr/>
        </p:nvSpPr>
        <p:spPr>
          <a:xfrm>
            <a:off x="1583272" y="6037261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78951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830862" y="741013"/>
            <a:ext cx="10352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선교적 교회의 열매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성도들의 자발적 선교 사역 참여</a:t>
            </a:r>
            <a:r>
              <a:rPr lang="en-US" altLang="ko-KR" sz="3200" b="1" dirty="0">
                <a:solidFill>
                  <a:prstClr val="black"/>
                </a:solidFill>
              </a:rPr>
              <a:t>!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78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선교적 교회로서의 열매 </a:t>
            </a:r>
            <a:r>
              <a:rPr lang="en-US" altLang="ko-KR" dirty="0"/>
              <a:t>(Base=</a:t>
            </a:r>
            <a:r>
              <a:rPr lang="ko-KR" altLang="en-US" dirty="0"/>
              <a:t>선교적 교회라고 자부하는 교회</a:t>
            </a:r>
            <a:r>
              <a:rPr lang="en-US" altLang="ko-KR" dirty="0"/>
              <a:t>, N=262, %)</a:t>
            </a:r>
            <a:endParaRPr lang="ko-KR" altLang="en-US" dirty="0"/>
          </a:p>
          <a:p>
            <a:endParaRPr lang="ko-KR" altLang="en-US" dirty="0"/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32540AF0-145E-4EAD-8ACE-EC31E0C2A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55304"/>
              </p:ext>
            </p:extLst>
          </p:nvPr>
        </p:nvGraphicFramePr>
        <p:xfrm>
          <a:off x="999369" y="1739652"/>
          <a:ext cx="9610948" cy="327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88981584-A548-48B8-A416-51DCAB0713B3}"/>
              </a:ext>
            </a:extLst>
          </p:cNvPr>
          <p:cNvGraphicFramePr>
            <a:graphicFrameLocks noGrp="1"/>
          </p:cNvGraphicFramePr>
          <p:nvPr/>
        </p:nvGraphicFramePr>
        <p:xfrm>
          <a:off x="1177845" y="5030577"/>
          <a:ext cx="9241316" cy="814197"/>
        </p:xfrm>
        <a:graphic>
          <a:graphicData uri="http://schemas.openxmlformats.org/drawingml/2006/table">
            <a:tbl>
              <a:tblPr/>
              <a:tblGrid>
                <a:gridCol w="132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3212743969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1236029539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성도들의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자발적 선교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사역 참여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지역 사회에서의 좋은 평판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불신자 전도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가나안 성도들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출석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 성장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아직 열매가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없다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080157-F08B-8FC2-9019-05C8919C6721}"/>
              </a:ext>
            </a:extLst>
          </p:cNvPr>
          <p:cNvSpPr txBox="1"/>
          <p:nvPr/>
        </p:nvSpPr>
        <p:spPr>
          <a:xfrm>
            <a:off x="1330723" y="6002427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44953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BE4744-F047-AFB6-62AB-DE9B5BAF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85</a:t>
            </a:fld>
            <a:endParaRPr kumimoji="1" lang="x-none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8E00A1-6CF4-6BD8-4ED1-43FE37A13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64" y="1677587"/>
            <a:ext cx="9282545" cy="4326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37E96-91FD-D4AF-D51F-22BD4BC38CB3}"/>
              </a:ext>
            </a:extLst>
          </p:cNvPr>
          <p:cNvSpPr txBox="1"/>
          <p:nvPr/>
        </p:nvSpPr>
        <p:spPr>
          <a:xfrm>
            <a:off x="1051621" y="1084611"/>
            <a:ext cx="448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5</a:t>
            </a:r>
            <a:r>
              <a:rPr lang="ko-KR" altLang="en-US" dirty="0" err="1">
                <a:solidFill>
                  <a:prstClr val="black"/>
                </a:solidFill>
              </a:rPr>
              <a:t>년전</a:t>
            </a:r>
            <a:r>
              <a:rPr lang="ko-KR" altLang="en-US" dirty="0">
                <a:solidFill>
                  <a:prstClr val="black"/>
                </a:solidFill>
              </a:rPr>
              <a:t> 대비 </a:t>
            </a:r>
            <a:r>
              <a:rPr lang="ko-KR" altLang="en-US" dirty="0" err="1">
                <a:solidFill>
                  <a:prstClr val="black"/>
                </a:solidFill>
              </a:rPr>
              <a:t>예배참석자수</a:t>
            </a:r>
            <a:r>
              <a:rPr lang="ko-KR" altLang="en-US" dirty="0">
                <a:solidFill>
                  <a:prstClr val="black"/>
                </a:solidFill>
              </a:rPr>
              <a:t> 변화      </a:t>
            </a:r>
            <a:endParaRPr lang="en-US" altLang="ko-KR" dirty="0">
              <a:solidFill>
                <a:prstClr val="black"/>
              </a:solidFill>
            </a:endParaRPr>
          </a:p>
          <a:p>
            <a:pPr fontAlgn="base" latinLnBrk="0"/>
            <a:r>
              <a:rPr lang="en-US" altLang="ko-KR" dirty="0">
                <a:solidFill>
                  <a:prstClr val="black"/>
                </a:solidFill>
              </a:rPr>
              <a:t>        (</a:t>
            </a:r>
            <a:r>
              <a:rPr lang="ko-KR" altLang="en-US" dirty="0">
                <a:solidFill>
                  <a:prstClr val="black"/>
                </a:solidFill>
              </a:rPr>
              <a:t>담임목사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DE96F-2216-7EB7-7AB7-018C24004742}"/>
              </a:ext>
            </a:extLst>
          </p:cNvPr>
          <p:cNvSpPr txBox="1"/>
          <p:nvPr/>
        </p:nvSpPr>
        <p:spPr>
          <a:xfrm>
            <a:off x="5793438" y="1106382"/>
            <a:ext cx="448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5</a:t>
            </a:r>
            <a:r>
              <a:rPr lang="ko-KR" altLang="en-US" dirty="0">
                <a:solidFill>
                  <a:prstClr val="black"/>
                </a:solidFill>
              </a:rPr>
              <a:t>년 후 </a:t>
            </a:r>
            <a:r>
              <a:rPr lang="ko-KR" altLang="en-US" dirty="0" err="1">
                <a:solidFill>
                  <a:prstClr val="black"/>
                </a:solidFill>
              </a:rPr>
              <a:t>예뱅참석자수</a:t>
            </a:r>
            <a:r>
              <a:rPr lang="ko-KR" altLang="en-US" dirty="0">
                <a:solidFill>
                  <a:prstClr val="black"/>
                </a:solidFill>
              </a:rPr>
              <a:t> 변화 예상 </a:t>
            </a:r>
            <a:endParaRPr lang="en-US" altLang="ko-KR" dirty="0">
              <a:solidFill>
                <a:prstClr val="black"/>
              </a:solidFill>
            </a:endParaRPr>
          </a:p>
          <a:p>
            <a:pPr fontAlgn="base" latinLnBrk="0"/>
            <a:r>
              <a:rPr lang="en-US" altLang="ko-KR" dirty="0">
                <a:solidFill>
                  <a:prstClr val="black"/>
                </a:solidFill>
              </a:rPr>
              <a:t>        (</a:t>
            </a:r>
            <a:r>
              <a:rPr lang="ko-KR" altLang="en-US" dirty="0">
                <a:solidFill>
                  <a:prstClr val="black"/>
                </a:solidFill>
              </a:rPr>
              <a:t>담임목사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77404-611F-4ED2-ACA0-7661FA081FFB}"/>
              </a:ext>
            </a:extLst>
          </p:cNvPr>
          <p:cNvSpPr txBox="1"/>
          <p:nvPr/>
        </p:nvSpPr>
        <p:spPr>
          <a:xfrm>
            <a:off x="1344414" y="293665"/>
            <a:ext cx="9390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선교적 교회가 그렇지 않은 교회보다 </a:t>
            </a:r>
            <a:r>
              <a:rPr lang="ko-KR" altLang="en-US" sz="3200" b="1" dirty="0" err="1">
                <a:solidFill>
                  <a:prstClr val="black"/>
                </a:solidFill>
              </a:rPr>
              <a:t>교인수</a:t>
            </a:r>
            <a:r>
              <a:rPr lang="ko-KR" altLang="en-US" sz="3200" b="1" dirty="0">
                <a:solidFill>
                  <a:prstClr val="black"/>
                </a:solidFill>
              </a:rPr>
              <a:t> 증가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97B1C-8A61-2AD8-03CA-2CA2A6D3A380}"/>
              </a:ext>
            </a:extLst>
          </p:cNvPr>
          <p:cNvSpPr txBox="1"/>
          <p:nvPr/>
        </p:nvSpPr>
        <p:spPr>
          <a:xfrm>
            <a:off x="1379169" y="6021703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52518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343230" y="1384816"/>
            <a:ext cx="790191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3202811" y="1598588"/>
            <a:ext cx="4432624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 err="1"/>
              <a:t>인에비터블</a:t>
            </a:r>
            <a:r>
              <a:rPr lang="ko-KR" altLang="en-US" sz="4400" b="1" dirty="0"/>
              <a:t> </a:t>
            </a:r>
            <a:r>
              <a:rPr lang="ko-KR" altLang="en-US" sz="4400" b="1" dirty="0" err="1"/>
              <a:t>컬트</a:t>
            </a:r>
            <a:endParaRPr lang="en-US" altLang="ko-KR" sz="4400" b="1" dirty="0"/>
          </a:p>
          <a:p>
            <a:pPr algn="ctr">
              <a:lnSpc>
                <a:spcPct val="130000"/>
              </a:lnSpc>
            </a:pPr>
            <a:r>
              <a:rPr lang="en-US" altLang="ko-KR" sz="4400" b="1" dirty="0"/>
              <a:t>Inevitable Cult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58594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개체 2">
            <a:extLst>
              <a:ext uri="{FF2B5EF4-FFF2-40B4-BE49-F238E27FC236}">
                <a16:creationId xmlns:a16="http://schemas.microsoft.com/office/drawing/2014/main" id="{7A97D48E-45D6-437A-B14C-03B12B7E6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064738"/>
              </p:ext>
            </p:extLst>
          </p:nvPr>
        </p:nvGraphicFramePr>
        <p:xfrm>
          <a:off x="3026960" y="1297925"/>
          <a:ext cx="7912532" cy="555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417337" y="428007"/>
            <a:ext cx="1094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일반 개신교인</a:t>
            </a:r>
            <a:r>
              <a:rPr lang="en-US" altLang="ko-KR" sz="2800" b="1" dirty="0">
                <a:solidFill>
                  <a:prstClr val="black"/>
                </a:solidFill>
              </a:rPr>
              <a:t>, </a:t>
            </a:r>
            <a:r>
              <a:rPr lang="ko-KR" altLang="en-US" sz="2800" b="1" dirty="0">
                <a:solidFill>
                  <a:prstClr val="black"/>
                </a:solidFill>
              </a:rPr>
              <a:t>이단에 대해</a:t>
            </a:r>
            <a:r>
              <a:rPr lang="en-US" altLang="ko-KR" sz="2800" b="1" dirty="0">
                <a:solidFill>
                  <a:prstClr val="black"/>
                </a:solidFill>
              </a:rPr>
              <a:t> </a:t>
            </a:r>
            <a:r>
              <a:rPr lang="ko-KR" altLang="en-US" sz="2800" b="1" dirty="0">
                <a:solidFill>
                  <a:prstClr val="black"/>
                </a:solidFill>
              </a:rPr>
              <a:t>부정적이지만 </a:t>
            </a:r>
            <a:r>
              <a:rPr lang="en-US" altLang="ko-KR" sz="2800" b="1" dirty="0">
                <a:solidFill>
                  <a:prstClr val="black"/>
                </a:solidFill>
              </a:rPr>
              <a:t>10%</a:t>
            </a:r>
            <a:r>
              <a:rPr lang="ko-KR" altLang="en-US" sz="2800" b="1" dirty="0">
                <a:solidFill>
                  <a:prstClr val="black"/>
                </a:solidFill>
              </a:rPr>
              <a:t>는 우호적 태도</a:t>
            </a:r>
            <a:r>
              <a:rPr lang="en-US" altLang="ko-KR" sz="2800" b="1" dirty="0">
                <a:solidFill>
                  <a:prstClr val="black"/>
                </a:solidFill>
              </a:rPr>
              <a:t>!                      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CEB7D-E558-4D10-8D44-604CCD937640}"/>
              </a:ext>
            </a:extLst>
          </p:cNvPr>
          <p:cNvSpPr txBox="1"/>
          <p:nvPr/>
        </p:nvSpPr>
        <p:spPr>
          <a:xfrm>
            <a:off x="1021214" y="1085224"/>
            <a:ext cx="7975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</a:rPr>
              <a:t>[</a:t>
            </a:r>
            <a:r>
              <a:rPr lang="ko-KR" altLang="en-US" sz="1600" dirty="0">
                <a:solidFill>
                  <a:prstClr val="black"/>
                </a:solidFill>
              </a:rPr>
              <a:t>그림</a:t>
            </a:r>
            <a:r>
              <a:rPr lang="en-US" altLang="ko-KR" sz="1600" dirty="0">
                <a:solidFill>
                  <a:prstClr val="black"/>
                </a:solidFill>
              </a:rPr>
              <a:t>] </a:t>
            </a:r>
            <a:r>
              <a:rPr lang="ko-KR" altLang="en-US" sz="1600" dirty="0">
                <a:solidFill>
                  <a:prstClr val="black"/>
                </a:solidFill>
              </a:rPr>
              <a:t>이단에 대한 인식</a:t>
            </a:r>
            <a:r>
              <a:rPr lang="en-US" altLang="ko-KR" sz="1600" dirty="0">
                <a:solidFill>
                  <a:prstClr val="black"/>
                </a:solidFill>
              </a:rPr>
              <a:t>(Base=</a:t>
            </a:r>
            <a:r>
              <a:rPr lang="ko-KR" altLang="en-US" sz="1600" dirty="0">
                <a:solidFill>
                  <a:prstClr val="black"/>
                </a:solidFill>
              </a:rPr>
              <a:t>개신교인 중 이단 아님</a:t>
            </a:r>
            <a:r>
              <a:rPr lang="en-US" altLang="ko-KR" sz="1600" dirty="0">
                <a:solidFill>
                  <a:prstClr val="black"/>
                </a:solidFill>
              </a:rPr>
              <a:t>, N=1858,%)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140" name="Group 94">
            <a:extLst>
              <a:ext uri="{FF2B5EF4-FFF2-40B4-BE49-F238E27FC236}">
                <a16:creationId xmlns:a16="http://schemas.microsoft.com/office/drawing/2014/main" id="{B147A0CE-328F-45A9-A5EA-2BEC4C8DB289}"/>
              </a:ext>
            </a:extLst>
          </p:cNvPr>
          <p:cNvGraphicFramePr>
            <a:graphicFrameLocks noGrp="1"/>
          </p:cNvGraphicFramePr>
          <p:nvPr/>
        </p:nvGraphicFramePr>
        <p:xfrm>
          <a:off x="483404" y="1978573"/>
          <a:ext cx="2633979" cy="4738386"/>
        </p:xfrm>
        <a:graphic>
          <a:graphicData uri="http://schemas.openxmlformats.org/drawingml/2006/table">
            <a:tbl>
              <a:tblPr/>
              <a:tblGrid>
                <a:gridCol w="2633979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632146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멀리하고 싶다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146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이단을 믿는 사람은 합리적</a:t>
                      </a:r>
                      <a:endParaRPr kumimoji="1" lang="en-US" altLang="ko-KR" sz="155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사고를 하지 못하는 것 같다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44774"/>
                  </a:ext>
                </a:extLst>
              </a:tr>
              <a:tr h="788828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이단을 믿는 사람은 사회성에서 </a:t>
                      </a:r>
                      <a:endParaRPr kumimoji="1" lang="en-US" altLang="ko-KR" sz="155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문제가 있는 것 같다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76174"/>
                  </a:ext>
                </a:extLst>
              </a:tr>
              <a:tr h="632146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관심이 없다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626280"/>
                  </a:ext>
                </a:extLst>
              </a:tr>
              <a:tr h="632146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두렵다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312924"/>
                  </a:ext>
                </a:extLst>
              </a:tr>
              <a:tr h="632146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호기심이 생긴다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158363"/>
                  </a:ext>
                </a:extLst>
              </a:tr>
              <a:tr h="788828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이단도 같은 기독교이고 </a:t>
                      </a:r>
                      <a:endParaRPr kumimoji="1" lang="en-US" altLang="ko-KR" sz="155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단지 교리적인 문제이므로 </a:t>
                      </a:r>
                      <a:endParaRPr kumimoji="1" lang="en-US" altLang="ko-KR" sz="155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5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문제될 게 없다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155676"/>
                  </a:ext>
                </a:extLst>
              </a:tr>
            </a:tbl>
          </a:graphicData>
        </a:graphic>
      </p:graphicFrame>
      <p:sp>
        <p:nvSpPr>
          <p:cNvPr id="141" name="오른쪽 중괄호 140">
            <a:extLst>
              <a:ext uri="{FF2B5EF4-FFF2-40B4-BE49-F238E27FC236}">
                <a16:creationId xmlns:a16="http://schemas.microsoft.com/office/drawing/2014/main" id="{D156675E-ADAB-4C50-9A1F-B0BCE2799305}"/>
              </a:ext>
            </a:extLst>
          </p:cNvPr>
          <p:cNvSpPr/>
          <p:nvPr/>
        </p:nvSpPr>
        <p:spPr>
          <a:xfrm rot="16200000">
            <a:off x="6444475" y="-1133268"/>
            <a:ext cx="76259" cy="6473896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오른쪽 중괄호 141">
            <a:extLst>
              <a:ext uri="{FF2B5EF4-FFF2-40B4-BE49-F238E27FC236}">
                <a16:creationId xmlns:a16="http://schemas.microsoft.com/office/drawing/2014/main" id="{5F4306F2-D0F9-4DA6-91F1-5EE84309AE10}"/>
              </a:ext>
            </a:extLst>
          </p:cNvPr>
          <p:cNvSpPr/>
          <p:nvPr/>
        </p:nvSpPr>
        <p:spPr>
          <a:xfrm rot="16200000">
            <a:off x="10224066" y="1585758"/>
            <a:ext cx="93329" cy="1035869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4E465FF-EF6F-427B-9ED7-56EEB5B50BDB}"/>
              </a:ext>
            </a:extLst>
          </p:cNvPr>
          <p:cNvSpPr txBox="1"/>
          <p:nvPr/>
        </p:nvSpPr>
        <p:spPr>
          <a:xfrm>
            <a:off x="6182257" y="1757443"/>
            <a:ext cx="60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E66B0"/>
                </a:solidFill>
                <a:latin typeface="Arial" panose="020B0604020202020204" pitchFamily="34" charset="0"/>
              </a:rPr>
              <a:t>86</a:t>
            </a:r>
            <a:endParaRPr lang="ko-KR" altLang="en-US" sz="1600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C05D0B3-FB88-4E57-878C-75CD306B1857}"/>
              </a:ext>
            </a:extLst>
          </p:cNvPr>
          <p:cNvSpPr txBox="1"/>
          <p:nvPr/>
        </p:nvSpPr>
        <p:spPr>
          <a:xfrm>
            <a:off x="9962552" y="1787960"/>
            <a:ext cx="61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14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6B6E50A-1B86-4A61-A4B5-743FB545D276}"/>
              </a:ext>
            </a:extLst>
          </p:cNvPr>
          <p:cNvSpPr txBox="1"/>
          <p:nvPr/>
        </p:nvSpPr>
        <p:spPr>
          <a:xfrm>
            <a:off x="5820541" y="2474516"/>
            <a:ext cx="71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E66B0"/>
                </a:solidFill>
                <a:latin typeface="Arial" panose="020B0604020202020204" pitchFamily="34" charset="0"/>
              </a:rPr>
              <a:t>78</a:t>
            </a:r>
            <a:endParaRPr lang="ko-KR" altLang="en-US" sz="1600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879255F-336A-406B-A3DB-E0056DA682D5}"/>
              </a:ext>
            </a:extLst>
          </p:cNvPr>
          <p:cNvSpPr txBox="1"/>
          <p:nvPr/>
        </p:nvSpPr>
        <p:spPr>
          <a:xfrm>
            <a:off x="9610362" y="2501550"/>
            <a:ext cx="70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22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F665DF0-6856-4D99-B846-C59E5BBB8DA4}"/>
              </a:ext>
            </a:extLst>
          </p:cNvPr>
          <p:cNvSpPr txBox="1"/>
          <p:nvPr/>
        </p:nvSpPr>
        <p:spPr>
          <a:xfrm>
            <a:off x="5227510" y="3118548"/>
            <a:ext cx="598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E66B0"/>
                </a:solidFill>
                <a:latin typeface="Arial" panose="020B0604020202020204" pitchFamily="34" charset="0"/>
              </a:rPr>
              <a:t>62</a:t>
            </a:r>
            <a:endParaRPr lang="ko-KR" altLang="en-US" sz="1600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4D4C00A-0A41-434D-8318-6BA621713AD9}"/>
              </a:ext>
            </a:extLst>
          </p:cNvPr>
          <p:cNvSpPr txBox="1"/>
          <p:nvPr/>
        </p:nvSpPr>
        <p:spPr>
          <a:xfrm>
            <a:off x="9041358" y="3181345"/>
            <a:ext cx="61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38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1A89232-CE23-424F-ABBC-2CF875ABA17A}"/>
              </a:ext>
            </a:extLst>
          </p:cNvPr>
          <p:cNvSpPr txBox="1"/>
          <p:nvPr/>
        </p:nvSpPr>
        <p:spPr>
          <a:xfrm>
            <a:off x="5178055" y="3828585"/>
            <a:ext cx="642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E66B0"/>
                </a:solidFill>
                <a:latin typeface="Arial" panose="020B0604020202020204" pitchFamily="34" charset="0"/>
              </a:rPr>
              <a:t>61</a:t>
            </a:r>
            <a:endParaRPr lang="ko-KR" altLang="en-US" sz="1600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B139F25-1EA8-4E92-A457-209E0EAB650B}"/>
              </a:ext>
            </a:extLst>
          </p:cNvPr>
          <p:cNvSpPr txBox="1"/>
          <p:nvPr/>
        </p:nvSpPr>
        <p:spPr>
          <a:xfrm>
            <a:off x="8961603" y="3835961"/>
            <a:ext cx="68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39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F3D9D9D-3A86-4C40-B386-BF50F6B0E228}"/>
              </a:ext>
            </a:extLst>
          </p:cNvPr>
          <p:cNvSpPr txBox="1"/>
          <p:nvPr/>
        </p:nvSpPr>
        <p:spPr>
          <a:xfrm>
            <a:off x="4739218" y="4488081"/>
            <a:ext cx="76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E66B0"/>
                </a:solidFill>
                <a:latin typeface="Arial" panose="020B0604020202020204" pitchFamily="34" charset="0"/>
              </a:rPr>
              <a:t>51</a:t>
            </a:r>
            <a:endParaRPr lang="ko-KR" altLang="en-US" sz="1600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82557B2-8BDE-4C6D-8C38-0EB1228488D6}"/>
              </a:ext>
            </a:extLst>
          </p:cNvPr>
          <p:cNvSpPr txBox="1"/>
          <p:nvPr/>
        </p:nvSpPr>
        <p:spPr>
          <a:xfrm>
            <a:off x="8544732" y="4519288"/>
            <a:ext cx="760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49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A875025-26C3-4F4A-BF2C-38E52C68E1D0}"/>
              </a:ext>
            </a:extLst>
          </p:cNvPr>
          <p:cNvSpPr txBox="1"/>
          <p:nvPr/>
        </p:nvSpPr>
        <p:spPr>
          <a:xfrm>
            <a:off x="3302908" y="5158575"/>
            <a:ext cx="62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E66B0"/>
                </a:solidFill>
                <a:latin typeface="Arial" panose="020B0604020202020204" pitchFamily="34" charset="0"/>
              </a:rPr>
              <a:t>12</a:t>
            </a:r>
            <a:endParaRPr lang="ko-KR" altLang="en-US" sz="1600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3B015B2-9EDB-4FF9-A731-363CC7B4136C}"/>
              </a:ext>
            </a:extLst>
          </p:cNvPr>
          <p:cNvSpPr txBox="1"/>
          <p:nvPr/>
        </p:nvSpPr>
        <p:spPr>
          <a:xfrm>
            <a:off x="7135321" y="5194765"/>
            <a:ext cx="5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88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1053EFE-1406-447E-BCDB-5D76DF21F570}"/>
              </a:ext>
            </a:extLst>
          </p:cNvPr>
          <p:cNvSpPr txBox="1"/>
          <p:nvPr/>
        </p:nvSpPr>
        <p:spPr>
          <a:xfrm>
            <a:off x="3272273" y="5769437"/>
            <a:ext cx="51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E66B0"/>
                </a:solidFill>
                <a:latin typeface="Arial" panose="020B0604020202020204" pitchFamily="34" charset="0"/>
              </a:rPr>
              <a:t>10</a:t>
            </a:r>
            <a:endParaRPr lang="ko-KR" altLang="en-US" sz="1600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84D0182-4782-4BE1-B241-D6869C2A726F}"/>
              </a:ext>
            </a:extLst>
          </p:cNvPr>
          <p:cNvSpPr txBox="1"/>
          <p:nvPr/>
        </p:nvSpPr>
        <p:spPr>
          <a:xfrm>
            <a:off x="7004275" y="5843231"/>
            <a:ext cx="72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90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9" name="오른쪽 중괄호 168">
            <a:extLst>
              <a:ext uri="{FF2B5EF4-FFF2-40B4-BE49-F238E27FC236}">
                <a16:creationId xmlns:a16="http://schemas.microsoft.com/office/drawing/2014/main" id="{76EB3665-6715-40CC-ABF1-9D8C6BAC9236}"/>
              </a:ext>
            </a:extLst>
          </p:cNvPr>
          <p:cNvSpPr/>
          <p:nvPr/>
        </p:nvSpPr>
        <p:spPr>
          <a:xfrm rot="16200000">
            <a:off x="6089118" y="-196849"/>
            <a:ext cx="82503" cy="5885229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오른쪽 중괄호 169">
            <a:extLst>
              <a:ext uri="{FF2B5EF4-FFF2-40B4-BE49-F238E27FC236}">
                <a16:creationId xmlns:a16="http://schemas.microsoft.com/office/drawing/2014/main" id="{71C8D682-FE80-4D5B-90D4-258985CD0552}"/>
              </a:ext>
            </a:extLst>
          </p:cNvPr>
          <p:cNvSpPr/>
          <p:nvPr/>
        </p:nvSpPr>
        <p:spPr>
          <a:xfrm rot="16200000">
            <a:off x="5480374" y="1106138"/>
            <a:ext cx="82506" cy="4667743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오른쪽 중괄호 170">
            <a:extLst>
              <a:ext uri="{FF2B5EF4-FFF2-40B4-BE49-F238E27FC236}">
                <a16:creationId xmlns:a16="http://schemas.microsoft.com/office/drawing/2014/main" id="{971500AB-C4DF-4C1F-A08E-7AE9C0286DDC}"/>
              </a:ext>
            </a:extLst>
          </p:cNvPr>
          <p:cNvSpPr/>
          <p:nvPr/>
        </p:nvSpPr>
        <p:spPr>
          <a:xfrm rot="16200000">
            <a:off x="9942061" y="1936588"/>
            <a:ext cx="45719" cy="1647489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오른쪽 중괄호 171">
            <a:extLst>
              <a:ext uri="{FF2B5EF4-FFF2-40B4-BE49-F238E27FC236}">
                <a16:creationId xmlns:a16="http://schemas.microsoft.com/office/drawing/2014/main" id="{4C5F8162-8075-4382-8CEA-7F89E4CCC0AD}"/>
              </a:ext>
            </a:extLst>
          </p:cNvPr>
          <p:cNvSpPr/>
          <p:nvPr/>
        </p:nvSpPr>
        <p:spPr>
          <a:xfrm rot="16200000">
            <a:off x="5463666" y="1809432"/>
            <a:ext cx="45721" cy="4597545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오른쪽 중괄호 172">
            <a:extLst>
              <a:ext uri="{FF2B5EF4-FFF2-40B4-BE49-F238E27FC236}">
                <a16:creationId xmlns:a16="http://schemas.microsoft.com/office/drawing/2014/main" id="{9D4FD871-731C-402D-945F-229D91A11B7F}"/>
              </a:ext>
            </a:extLst>
          </p:cNvPr>
          <p:cNvSpPr/>
          <p:nvPr/>
        </p:nvSpPr>
        <p:spPr>
          <a:xfrm rot="16200000">
            <a:off x="9277761" y="2672338"/>
            <a:ext cx="54101" cy="2898628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오른쪽 중괄호 173">
            <a:extLst>
              <a:ext uri="{FF2B5EF4-FFF2-40B4-BE49-F238E27FC236}">
                <a16:creationId xmlns:a16="http://schemas.microsoft.com/office/drawing/2014/main" id="{25834E19-BC14-4613-8CE1-D08399630D18}"/>
              </a:ext>
            </a:extLst>
          </p:cNvPr>
          <p:cNvSpPr/>
          <p:nvPr/>
        </p:nvSpPr>
        <p:spPr>
          <a:xfrm rot="16200000">
            <a:off x="9325200" y="2027311"/>
            <a:ext cx="45719" cy="2898628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오른쪽 중괄호 174">
            <a:extLst>
              <a:ext uri="{FF2B5EF4-FFF2-40B4-BE49-F238E27FC236}">
                <a16:creationId xmlns:a16="http://schemas.microsoft.com/office/drawing/2014/main" id="{E0F88D21-DFA3-4E0C-AC1F-F2AB29B33C44}"/>
              </a:ext>
            </a:extLst>
          </p:cNvPr>
          <p:cNvSpPr/>
          <p:nvPr/>
        </p:nvSpPr>
        <p:spPr>
          <a:xfrm rot="16200000">
            <a:off x="5058150" y="2866065"/>
            <a:ext cx="94007" cy="3834797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오른쪽 중괄호 175">
            <a:extLst>
              <a:ext uri="{FF2B5EF4-FFF2-40B4-BE49-F238E27FC236}">
                <a16:creationId xmlns:a16="http://schemas.microsoft.com/office/drawing/2014/main" id="{BD411DE7-728A-417E-AC7A-1D16827C766A}"/>
              </a:ext>
            </a:extLst>
          </p:cNvPr>
          <p:cNvSpPr/>
          <p:nvPr/>
        </p:nvSpPr>
        <p:spPr>
          <a:xfrm rot="16200000">
            <a:off x="8905550" y="2962169"/>
            <a:ext cx="45719" cy="3651435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오른쪽 중괄호 176">
            <a:extLst>
              <a:ext uri="{FF2B5EF4-FFF2-40B4-BE49-F238E27FC236}">
                <a16:creationId xmlns:a16="http://schemas.microsoft.com/office/drawing/2014/main" id="{60269B94-B788-4C58-9538-EE88C819A41B}"/>
              </a:ext>
            </a:extLst>
          </p:cNvPr>
          <p:cNvSpPr/>
          <p:nvPr/>
        </p:nvSpPr>
        <p:spPr>
          <a:xfrm rot="16200000">
            <a:off x="7407876" y="2147042"/>
            <a:ext cx="45719" cy="6646780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오른쪽 중괄호 177">
            <a:extLst>
              <a:ext uri="{FF2B5EF4-FFF2-40B4-BE49-F238E27FC236}">
                <a16:creationId xmlns:a16="http://schemas.microsoft.com/office/drawing/2014/main" id="{E78C75A2-F86E-40C8-9DD5-D7C5B937363A}"/>
              </a:ext>
            </a:extLst>
          </p:cNvPr>
          <p:cNvSpPr/>
          <p:nvPr/>
        </p:nvSpPr>
        <p:spPr>
          <a:xfrm rot="16200000">
            <a:off x="3580549" y="5011133"/>
            <a:ext cx="94008" cy="879597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오른쪽 중괄호 178">
            <a:extLst>
              <a:ext uri="{FF2B5EF4-FFF2-40B4-BE49-F238E27FC236}">
                <a16:creationId xmlns:a16="http://schemas.microsoft.com/office/drawing/2014/main" id="{1B88F560-D067-4861-B195-1B8ED8189554}"/>
              </a:ext>
            </a:extLst>
          </p:cNvPr>
          <p:cNvSpPr/>
          <p:nvPr/>
        </p:nvSpPr>
        <p:spPr>
          <a:xfrm rot="16200000">
            <a:off x="3480307" y="5774800"/>
            <a:ext cx="94008" cy="637943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오른쪽 중괄호 179">
            <a:extLst>
              <a:ext uri="{FF2B5EF4-FFF2-40B4-BE49-F238E27FC236}">
                <a16:creationId xmlns:a16="http://schemas.microsoft.com/office/drawing/2014/main" id="{F0526754-5813-4016-95E5-1B2080158E85}"/>
              </a:ext>
            </a:extLst>
          </p:cNvPr>
          <p:cNvSpPr/>
          <p:nvPr/>
        </p:nvSpPr>
        <p:spPr>
          <a:xfrm rot="16200000">
            <a:off x="7334861" y="2681050"/>
            <a:ext cx="45719" cy="6861892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8413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886072" y="448255"/>
            <a:ext cx="1112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개신교인 중 </a:t>
            </a:r>
            <a:r>
              <a:rPr lang="en-US" altLang="ko-KR" sz="3200" b="1" dirty="0">
                <a:solidFill>
                  <a:prstClr val="black"/>
                </a:solidFill>
              </a:rPr>
              <a:t>‘</a:t>
            </a:r>
            <a:r>
              <a:rPr lang="ko-KR" altLang="en-US" sz="3200" b="1" dirty="0">
                <a:solidFill>
                  <a:prstClr val="black"/>
                </a:solidFill>
              </a:rPr>
              <a:t>이단 분별</a:t>
            </a:r>
            <a:r>
              <a:rPr lang="en-US" altLang="ko-KR" sz="3200" b="1" dirty="0">
                <a:solidFill>
                  <a:prstClr val="black"/>
                </a:solidFill>
              </a:rPr>
              <a:t>/</a:t>
            </a:r>
            <a:r>
              <a:rPr lang="ko-KR" altLang="en-US" sz="3200" b="1" dirty="0">
                <a:solidFill>
                  <a:prstClr val="black"/>
                </a:solidFill>
              </a:rPr>
              <a:t>반박할 </a:t>
            </a:r>
            <a:r>
              <a:rPr lang="ko-KR" altLang="en-US" sz="3200" b="1" dirty="0" err="1">
                <a:solidFill>
                  <a:prstClr val="black"/>
                </a:solidFill>
              </a:rPr>
              <a:t>자신있다</a:t>
            </a:r>
            <a:r>
              <a:rPr lang="en-US" altLang="ko-KR" sz="3200" b="1" dirty="0">
                <a:solidFill>
                  <a:prstClr val="black"/>
                </a:solidFill>
              </a:rPr>
              <a:t>’,</a:t>
            </a:r>
            <a:r>
              <a:rPr lang="ko-KR" altLang="en-US" sz="3200" b="1" dirty="0">
                <a:solidFill>
                  <a:prstClr val="black"/>
                </a:solidFill>
              </a:rPr>
              <a:t> 절반도 안돼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CEB7D-E558-4D10-8D44-604CCD937640}"/>
              </a:ext>
            </a:extLst>
          </p:cNvPr>
          <p:cNvSpPr txBox="1"/>
          <p:nvPr/>
        </p:nvSpPr>
        <p:spPr>
          <a:xfrm>
            <a:off x="1054717" y="1239649"/>
            <a:ext cx="8434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</a:rPr>
              <a:t>[</a:t>
            </a:r>
            <a:r>
              <a:rPr lang="ko-KR" altLang="en-US" sz="1600" dirty="0">
                <a:solidFill>
                  <a:prstClr val="black"/>
                </a:solidFill>
              </a:rPr>
              <a:t>그림</a:t>
            </a:r>
            <a:r>
              <a:rPr lang="en-US" altLang="ko-KR" sz="1600" dirty="0">
                <a:solidFill>
                  <a:prstClr val="black"/>
                </a:solidFill>
              </a:rPr>
              <a:t>] </a:t>
            </a:r>
            <a:r>
              <a:rPr lang="ko-KR" altLang="en-US" sz="1600" dirty="0">
                <a:solidFill>
                  <a:prstClr val="black"/>
                </a:solidFill>
              </a:rPr>
              <a:t>이단 교리 및 접근에 대한 인식</a:t>
            </a:r>
            <a:r>
              <a:rPr lang="en-US" altLang="ko-KR" sz="1600" dirty="0">
                <a:solidFill>
                  <a:prstClr val="black"/>
                </a:solidFill>
              </a:rPr>
              <a:t>(Base=</a:t>
            </a:r>
            <a:r>
              <a:rPr lang="ko-KR" altLang="en-US" sz="1600" dirty="0">
                <a:solidFill>
                  <a:prstClr val="black"/>
                </a:solidFill>
              </a:rPr>
              <a:t>개신교인 중 이단 아님</a:t>
            </a:r>
            <a:r>
              <a:rPr lang="en-US" altLang="ko-KR" sz="1600" dirty="0">
                <a:solidFill>
                  <a:prstClr val="black"/>
                </a:solidFill>
              </a:rPr>
              <a:t>, N=1858,%)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35" name="개체 2">
            <a:extLst>
              <a:ext uri="{FF2B5EF4-FFF2-40B4-BE49-F238E27FC236}">
                <a16:creationId xmlns:a16="http://schemas.microsoft.com/office/drawing/2014/main" id="{E33AD56E-1E7A-41E4-8E8F-8FE30EDDB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294771"/>
              </p:ext>
            </p:extLst>
          </p:nvPr>
        </p:nvGraphicFramePr>
        <p:xfrm>
          <a:off x="3234120" y="1121004"/>
          <a:ext cx="7814093" cy="581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Group 94">
            <a:extLst>
              <a:ext uri="{FF2B5EF4-FFF2-40B4-BE49-F238E27FC236}">
                <a16:creationId xmlns:a16="http://schemas.microsoft.com/office/drawing/2014/main" id="{665C0816-815E-413E-B6E9-28A88D36EF0E}"/>
              </a:ext>
            </a:extLst>
          </p:cNvPr>
          <p:cNvGraphicFramePr>
            <a:graphicFrameLocks noGrp="1"/>
          </p:cNvGraphicFramePr>
          <p:nvPr/>
        </p:nvGraphicFramePr>
        <p:xfrm>
          <a:off x="266700" y="2168754"/>
          <a:ext cx="3059495" cy="4572000"/>
        </p:xfrm>
        <a:graphic>
          <a:graphicData uri="http://schemas.openxmlformats.org/drawingml/2006/table">
            <a:tbl>
              <a:tblPr/>
              <a:tblGrid>
                <a:gridCol w="3059495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나는 이단의 접근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미혹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분별하고 저항할 자신이 있다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나는 이단의 교리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성경공부 내용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를 분별하고 반박할 자신이 있다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3129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나는 이단의 교리를 알고 있다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158363"/>
                  </a:ext>
                </a:extLst>
              </a:tr>
            </a:tbl>
          </a:graphicData>
        </a:graphic>
      </p:graphicFrame>
      <p:sp>
        <p:nvSpPr>
          <p:cNvPr id="37" name="오른쪽 중괄호 36">
            <a:extLst>
              <a:ext uri="{FF2B5EF4-FFF2-40B4-BE49-F238E27FC236}">
                <a16:creationId xmlns:a16="http://schemas.microsoft.com/office/drawing/2014/main" id="{17E7D1A4-26B3-4863-B72F-01CB2AB62AD2}"/>
              </a:ext>
            </a:extLst>
          </p:cNvPr>
          <p:cNvSpPr/>
          <p:nvPr/>
        </p:nvSpPr>
        <p:spPr>
          <a:xfrm rot="16200000">
            <a:off x="6091224" y="-396254"/>
            <a:ext cx="231709" cy="5647602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오른쪽 중괄호 37">
            <a:extLst>
              <a:ext uri="{FF2B5EF4-FFF2-40B4-BE49-F238E27FC236}">
                <a16:creationId xmlns:a16="http://schemas.microsoft.com/office/drawing/2014/main" id="{251DD89A-0478-4B28-B207-797CFB40D637}"/>
              </a:ext>
            </a:extLst>
          </p:cNvPr>
          <p:cNvSpPr/>
          <p:nvPr/>
        </p:nvSpPr>
        <p:spPr>
          <a:xfrm rot="16200000">
            <a:off x="9683309" y="1659264"/>
            <a:ext cx="231709" cy="1536565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25F821-2C6E-4295-851A-07E4C9F8BC26}"/>
              </a:ext>
            </a:extLst>
          </p:cNvPr>
          <p:cNvSpPr txBox="1"/>
          <p:nvPr/>
        </p:nvSpPr>
        <p:spPr>
          <a:xfrm>
            <a:off x="5986504" y="19616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E66B0"/>
                </a:solidFill>
                <a:latin typeface="Arial" panose="020B0604020202020204" pitchFamily="34" charset="0"/>
              </a:rPr>
              <a:t>76</a:t>
            </a:r>
            <a:endParaRPr lang="ko-KR" altLang="en-US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0E7747-D7FF-4B21-80EA-54A23B6CA908}"/>
              </a:ext>
            </a:extLst>
          </p:cNvPr>
          <p:cNvSpPr txBox="1"/>
          <p:nvPr/>
        </p:nvSpPr>
        <p:spPr>
          <a:xfrm>
            <a:off x="9585165" y="19423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21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1" name="오른쪽 중괄호 40">
            <a:extLst>
              <a:ext uri="{FF2B5EF4-FFF2-40B4-BE49-F238E27FC236}">
                <a16:creationId xmlns:a16="http://schemas.microsoft.com/office/drawing/2014/main" id="{7B20980E-013A-4754-B6A0-3BF07943877A}"/>
              </a:ext>
            </a:extLst>
          </p:cNvPr>
          <p:cNvSpPr/>
          <p:nvPr/>
        </p:nvSpPr>
        <p:spPr>
          <a:xfrm rot="16200000">
            <a:off x="5064567" y="2158213"/>
            <a:ext cx="231709" cy="3594288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오른쪽 중괄호 41">
            <a:extLst>
              <a:ext uri="{FF2B5EF4-FFF2-40B4-BE49-F238E27FC236}">
                <a16:creationId xmlns:a16="http://schemas.microsoft.com/office/drawing/2014/main" id="{A70E2892-9462-4AA3-B5FA-501B09547B5C}"/>
              </a:ext>
            </a:extLst>
          </p:cNvPr>
          <p:cNvSpPr/>
          <p:nvPr/>
        </p:nvSpPr>
        <p:spPr>
          <a:xfrm rot="16200000">
            <a:off x="8604805" y="2212259"/>
            <a:ext cx="231709" cy="3486192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3A9B5D-3113-457B-B9CD-CE81F63E1A53}"/>
              </a:ext>
            </a:extLst>
          </p:cNvPr>
          <p:cNvSpPr txBox="1"/>
          <p:nvPr/>
        </p:nvSpPr>
        <p:spPr>
          <a:xfrm>
            <a:off x="4959847" y="35112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E66B0"/>
                </a:solidFill>
                <a:latin typeface="Arial" panose="020B0604020202020204" pitchFamily="34" charset="0"/>
              </a:rPr>
              <a:t>48</a:t>
            </a:r>
            <a:endParaRPr lang="ko-KR" altLang="en-US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C9304A-3E70-4E4D-8B76-AB629C75E25C}"/>
              </a:ext>
            </a:extLst>
          </p:cNvPr>
          <p:cNvSpPr txBox="1"/>
          <p:nvPr/>
        </p:nvSpPr>
        <p:spPr>
          <a:xfrm>
            <a:off x="8519343" y="34701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48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5" name="오른쪽 중괄호 44">
            <a:extLst>
              <a:ext uri="{FF2B5EF4-FFF2-40B4-BE49-F238E27FC236}">
                <a16:creationId xmlns:a16="http://schemas.microsoft.com/office/drawing/2014/main" id="{5DB77C79-0AA5-42F5-81E0-7B3FB4CD7D0B}"/>
              </a:ext>
            </a:extLst>
          </p:cNvPr>
          <p:cNvSpPr/>
          <p:nvPr/>
        </p:nvSpPr>
        <p:spPr>
          <a:xfrm rot="16200000">
            <a:off x="5010520" y="3741975"/>
            <a:ext cx="231709" cy="3486194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rgbClr val="1E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중괄호 45">
            <a:extLst>
              <a:ext uri="{FF2B5EF4-FFF2-40B4-BE49-F238E27FC236}">
                <a16:creationId xmlns:a16="http://schemas.microsoft.com/office/drawing/2014/main" id="{6C3A7889-B41D-488A-99E5-26A03BA6F837}"/>
              </a:ext>
            </a:extLst>
          </p:cNvPr>
          <p:cNvSpPr/>
          <p:nvPr/>
        </p:nvSpPr>
        <p:spPr>
          <a:xfrm rot="16200000">
            <a:off x="8604804" y="3740067"/>
            <a:ext cx="231709" cy="3486193"/>
          </a:xfrm>
          <a:prstGeom prst="rightBrace">
            <a:avLst>
              <a:gd name="adj1" fmla="val 46349"/>
              <a:gd name="adj2" fmla="val 50000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51C378-3919-4EDE-A3AB-94E8681113C4}"/>
              </a:ext>
            </a:extLst>
          </p:cNvPr>
          <p:cNvSpPr txBox="1"/>
          <p:nvPr/>
        </p:nvSpPr>
        <p:spPr>
          <a:xfrm>
            <a:off x="4959847" y="50301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E66B0"/>
                </a:solidFill>
                <a:latin typeface="Arial" panose="020B0604020202020204" pitchFamily="34" charset="0"/>
              </a:rPr>
              <a:t>48</a:t>
            </a:r>
            <a:endParaRPr lang="ko-KR" altLang="en-US" b="1" dirty="0">
              <a:solidFill>
                <a:srgbClr val="1E66B0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C94040-3DED-4FD2-89BA-344D1AF3819C}"/>
              </a:ext>
            </a:extLst>
          </p:cNvPr>
          <p:cNvSpPr txBox="1"/>
          <p:nvPr/>
        </p:nvSpPr>
        <p:spPr>
          <a:xfrm>
            <a:off x="8493553" y="50301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46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000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092584" y="721645"/>
            <a:ext cx="1074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교회 출석자중 이단 비율 </a:t>
            </a:r>
            <a:r>
              <a:rPr lang="en-US" altLang="ko-KR" sz="3200" b="1" dirty="0">
                <a:solidFill>
                  <a:prstClr val="black"/>
                </a:solidFill>
              </a:rPr>
              <a:t>8.2%, </a:t>
            </a:r>
            <a:r>
              <a:rPr lang="ko-KR" altLang="en-US" sz="3200" b="1" dirty="0">
                <a:solidFill>
                  <a:prstClr val="black"/>
                </a:solidFill>
              </a:rPr>
              <a:t>최소 </a:t>
            </a:r>
            <a:r>
              <a:rPr lang="en-US" altLang="ko-KR" sz="3200" b="1" dirty="0">
                <a:solidFill>
                  <a:prstClr val="black"/>
                </a:solidFill>
              </a:rPr>
              <a:t>31</a:t>
            </a:r>
            <a:r>
              <a:rPr lang="ko-KR" altLang="en-US" sz="3200" b="1" dirty="0">
                <a:solidFill>
                  <a:prstClr val="black"/>
                </a:solidFill>
              </a:rPr>
              <a:t>만</a:t>
            </a:r>
            <a:r>
              <a:rPr lang="en-US" altLang="ko-KR" sz="3200" b="1" dirty="0">
                <a:solidFill>
                  <a:prstClr val="black"/>
                </a:solidFill>
              </a:rPr>
              <a:t>~</a:t>
            </a:r>
            <a:r>
              <a:rPr lang="ko-KR" altLang="en-US" sz="3200" b="1" dirty="0">
                <a:solidFill>
                  <a:prstClr val="black"/>
                </a:solidFill>
              </a:rPr>
              <a:t>최대 </a:t>
            </a:r>
            <a:r>
              <a:rPr lang="en-US" altLang="ko-KR" sz="3200" b="1" dirty="0">
                <a:solidFill>
                  <a:prstClr val="black"/>
                </a:solidFill>
              </a:rPr>
              <a:t>59</a:t>
            </a:r>
            <a:r>
              <a:rPr lang="ko-KR" altLang="en-US" sz="3200" b="1" dirty="0"/>
              <a:t>만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</a:rPr>
              <a:t>      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CEB7D-E558-4D10-8D44-604CCD937640}"/>
              </a:ext>
            </a:extLst>
          </p:cNvPr>
          <p:cNvSpPr txBox="1"/>
          <p:nvPr/>
        </p:nvSpPr>
        <p:spPr>
          <a:xfrm>
            <a:off x="1109147" y="1626465"/>
            <a:ext cx="457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이단 비율</a:t>
            </a:r>
            <a:endParaRPr lang="en-US" altLang="ko-KR" dirty="0">
              <a:solidFill>
                <a:prstClr val="black"/>
              </a:solidFill>
            </a:endParaRPr>
          </a:p>
          <a:p>
            <a:r>
              <a:rPr lang="en-US" altLang="ko-KR" dirty="0">
                <a:solidFill>
                  <a:prstClr val="black"/>
                </a:solidFill>
              </a:rPr>
              <a:t>(Base=</a:t>
            </a:r>
            <a:r>
              <a:rPr lang="ko-KR" altLang="en-US" dirty="0">
                <a:solidFill>
                  <a:prstClr val="black"/>
                </a:solidFill>
              </a:rPr>
              <a:t>개신교인 중 교회 출석자</a:t>
            </a:r>
            <a:r>
              <a:rPr lang="en-US" altLang="ko-KR" dirty="0">
                <a:solidFill>
                  <a:prstClr val="black"/>
                </a:solidFill>
              </a:rPr>
              <a:t>,N=1551,%)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C907127-0A61-4B73-9358-62A80B8F8C90}"/>
              </a:ext>
            </a:extLst>
          </p:cNvPr>
          <p:cNvGrpSpPr/>
          <p:nvPr/>
        </p:nvGrpSpPr>
        <p:grpSpPr>
          <a:xfrm>
            <a:off x="1390429" y="2614444"/>
            <a:ext cx="3077068" cy="2723910"/>
            <a:chOff x="1756999" y="5052916"/>
            <a:chExt cx="1566830" cy="1612550"/>
          </a:xfrm>
        </p:grpSpPr>
        <p:graphicFrame>
          <p:nvGraphicFramePr>
            <p:cNvPr id="13" name="차트 12">
              <a:extLst>
                <a:ext uri="{FF2B5EF4-FFF2-40B4-BE49-F238E27FC236}">
                  <a16:creationId xmlns:a16="http://schemas.microsoft.com/office/drawing/2014/main" id="{70EBF249-7258-4BB1-8D33-B07B94B77BC8}"/>
                </a:ext>
              </a:extLst>
            </p:cNvPr>
            <p:cNvGraphicFramePr/>
            <p:nvPr/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F3DD3BF4-231C-4297-A5F0-3162D71A3ED2}"/>
                </a:ext>
              </a:extLst>
            </p:cNvPr>
            <p:cNvSpPr/>
            <p:nvPr/>
          </p:nvSpPr>
          <p:spPr>
            <a:xfrm>
              <a:off x="2151797" y="5456792"/>
              <a:ext cx="775220" cy="800226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60949C5-7E24-43F0-B4AD-7ED12323C92D}"/>
              </a:ext>
            </a:extLst>
          </p:cNvPr>
          <p:cNvSpPr/>
          <p:nvPr/>
        </p:nvSpPr>
        <p:spPr>
          <a:xfrm>
            <a:off x="856611" y="3643203"/>
            <a:ext cx="116410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이단 아님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91.8%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8FA4BC1-AC1D-4CEC-9254-0AB7C869F542}"/>
              </a:ext>
            </a:extLst>
          </p:cNvPr>
          <p:cNvSpPr/>
          <p:nvPr/>
        </p:nvSpPr>
        <p:spPr>
          <a:xfrm>
            <a:off x="4121342" y="3602044"/>
            <a:ext cx="69313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이단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8.2%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69CE63D-2E09-BCA6-6928-C87A40321F6F}"/>
              </a:ext>
            </a:extLst>
          </p:cNvPr>
          <p:cNvSpPr/>
          <p:nvPr/>
        </p:nvSpPr>
        <p:spPr>
          <a:xfrm>
            <a:off x="6758633" y="2257650"/>
            <a:ext cx="4553802" cy="1617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sz="2000" b="1" dirty="0">
                <a:solidFill>
                  <a:schemeClr val="tx1"/>
                </a:solidFill>
              </a:rPr>
              <a:t>개신교 교회 출석자</a:t>
            </a:r>
            <a:r>
              <a:rPr lang="en-US" altLang="ko-KR" sz="2000" b="1" dirty="0">
                <a:solidFill>
                  <a:schemeClr val="tx1"/>
                </a:solidFill>
              </a:rPr>
              <a:t>*</a:t>
            </a:r>
            <a:r>
              <a:rPr lang="ko-KR" altLang="en-US" sz="2000" b="1" dirty="0">
                <a:solidFill>
                  <a:schemeClr val="tx1"/>
                </a:solidFill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</a:rPr>
              <a:t>: 10.6%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인구수로는 </a:t>
            </a:r>
            <a:r>
              <a:rPr lang="en-US" altLang="ko-KR" sz="2000" b="1" dirty="0">
                <a:solidFill>
                  <a:schemeClr val="tx1"/>
                </a:solidFill>
              </a:rPr>
              <a:t>545</a:t>
            </a:r>
            <a:r>
              <a:rPr lang="ko-KR" altLang="en-US" sz="2000" b="1" dirty="0">
                <a:solidFill>
                  <a:schemeClr val="tx1"/>
                </a:solidFill>
              </a:rPr>
              <a:t>만 명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• </a:t>
            </a:r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이단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교회출석자 전체 중 </a:t>
            </a:r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8.2%</a:t>
            </a:r>
            <a:endParaRPr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CD0EC0EA-8660-AA95-C4CC-92B1AC623406}"/>
              </a:ext>
            </a:extLst>
          </p:cNvPr>
          <p:cNvSpPr/>
          <p:nvPr/>
        </p:nvSpPr>
        <p:spPr>
          <a:xfrm>
            <a:off x="5265305" y="2781584"/>
            <a:ext cx="856821" cy="2459115"/>
          </a:xfrm>
          <a:prstGeom prst="rightArrow">
            <a:avLst>
              <a:gd name="adj1" fmla="val 50000"/>
              <a:gd name="adj2" fmla="val 291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F0170-F57D-5B3A-9065-FB9E8C3F0512}"/>
              </a:ext>
            </a:extLst>
          </p:cNvPr>
          <p:cNvSpPr txBox="1"/>
          <p:nvPr/>
        </p:nvSpPr>
        <p:spPr>
          <a:xfrm>
            <a:off x="7445259" y="1548683"/>
            <a:ext cx="2705469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u="sng" dirty="0">
                <a:solidFill>
                  <a:schemeClr val="tx1"/>
                </a:solidFill>
              </a:rPr>
              <a:t>이단 </a:t>
            </a:r>
            <a:r>
              <a:rPr lang="ko-KR" altLang="en-US" sz="2400" b="1" u="sng" dirty="0" err="1">
                <a:solidFill>
                  <a:schemeClr val="tx1"/>
                </a:solidFill>
              </a:rPr>
              <a:t>신자수</a:t>
            </a:r>
            <a:r>
              <a:rPr lang="ko-KR" altLang="en-US" sz="2400" b="1" u="sng" dirty="0">
                <a:solidFill>
                  <a:schemeClr val="tx1"/>
                </a:solidFill>
              </a:rPr>
              <a:t> 추정</a:t>
            </a:r>
            <a:endParaRPr lang="en-US" altLang="ko-KR" sz="2400" b="1" u="sng" dirty="0">
              <a:solidFill>
                <a:schemeClr val="tx1"/>
              </a:solidFill>
            </a:endParaRP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14758DFC-CD51-C125-9E6D-20DE781C13A2}"/>
              </a:ext>
            </a:extLst>
          </p:cNvPr>
          <p:cNvSpPr/>
          <p:nvPr/>
        </p:nvSpPr>
        <p:spPr>
          <a:xfrm>
            <a:off x="7690430" y="4376522"/>
            <a:ext cx="2627790" cy="3870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62ADF50-5D24-F5A8-645D-6C189C197481}"/>
              </a:ext>
            </a:extLst>
          </p:cNvPr>
          <p:cNvSpPr/>
          <p:nvPr/>
        </p:nvSpPr>
        <p:spPr>
          <a:xfrm>
            <a:off x="6737030" y="4998947"/>
            <a:ext cx="4182208" cy="604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45</a:t>
            </a:r>
            <a:r>
              <a:rPr lang="ko-KR" altLang="en-US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만명 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14</a:t>
            </a:r>
            <a:r>
              <a:rPr lang="ko-KR" altLang="en-US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만명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오차율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감안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000" b="1" dirty="0">
              <a:solidFill>
                <a:srgbClr val="0066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D2062-9022-C8C9-56A8-96021DC0B3C6}"/>
              </a:ext>
            </a:extLst>
          </p:cNvPr>
          <p:cNvSpPr txBox="1"/>
          <p:nvPr/>
        </p:nvSpPr>
        <p:spPr>
          <a:xfrm>
            <a:off x="6696892" y="5721531"/>
            <a:ext cx="3239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</a:t>
            </a:r>
            <a:r>
              <a:rPr lang="ko-KR" altLang="en-US" sz="1400" dirty="0" err="1"/>
              <a:t>표본오차율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±2.5%(95%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신뢰수준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400" dirty="0"/>
              <a:t> 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D957BB-0B27-06E0-BA74-56B04E59DEC6}"/>
              </a:ext>
            </a:extLst>
          </p:cNvPr>
          <p:cNvSpPr txBox="1"/>
          <p:nvPr/>
        </p:nvSpPr>
        <p:spPr>
          <a:xfrm>
            <a:off x="6648994" y="3905794"/>
            <a:ext cx="4948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</a:t>
            </a:r>
            <a:r>
              <a:rPr lang="ko-KR" altLang="en-US" sz="1400" dirty="0" err="1"/>
              <a:t>한목협</a:t>
            </a:r>
            <a:r>
              <a:rPr lang="en-US" altLang="ko-KR" sz="1400" dirty="0"/>
              <a:t>, ‘</a:t>
            </a:r>
            <a:r>
              <a:rPr lang="ko-KR" altLang="en-US" sz="1400" dirty="0"/>
              <a:t>한국기독교분석리포트</a:t>
            </a:r>
            <a:r>
              <a:rPr lang="en-US" altLang="ko-KR" sz="1400" dirty="0"/>
              <a:t>’(</a:t>
            </a:r>
            <a:r>
              <a:rPr lang="ko-KR" altLang="en-US" sz="1400" dirty="0" err="1"/>
              <a:t>대한기독교서회</a:t>
            </a:r>
            <a:r>
              <a:rPr lang="en-US" altLang="ko-KR" sz="1400" dirty="0"/>
              <a:t>, 2023.06)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4243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973" y="412711"/>
            <a:ext cx="10441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3. </a:t>
            </a:r>
            <a:r>
              <a:rPr lang="ko-KR" altLang="en-US" sz="3200" b="1" dirty="0"/>
              <a:t>헌금을 제외한 교회 내 주요사역 회복도</a:t>
            </a:r>
            <a:r>
              <a:rPr lang="en-US" altLang="ko-KR" sz="3200" b="1" dirty="0"/>
              <a:t>, </a:t>
            </a:r>
          </a:p>
          <a:p>
            <a:r>
              <a:rPr lang="en-US" altLang="ko-KR" sz="3200" b="1" dirty="0"/>
              <a:t>   </a:t>
            </a:r>
            <a:r>
              <a:rPr lang="ko-KR" altLang="en-US" sz="3200" b="1" dirty="0"/>
              <a:t>코로나 이전 대비 </a:t>
            </a:r>
            <a:r>
              <a:rPr lang="en-US" altLang="ko-KR" sz="3200" b="1" dirty="0"/>
              <a:t>70%</a:t>
            </a:r>
            <a:r>
              <a:rPr lang="ko-KR" altLang="en-US" sz="3200" b="1" dirty="0"/>
              <a:t>안팎에 그쳐</a:t>
            </a:r>
            <a:r>
              <a:rPr lang="en-US" altLang="ko-KR" sz="3200" b="1" dirty="0"/>
              <a:t>!</a:t>
            </a:r>
            <a:endParaRPr lang="ko-KR" altLang="en-US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맑은 고딕" panose="020B0503020000020004" pitchFamily="50" charset="-127"/>
            </a:endParaRPr>
          </a:p>
        </p:txBody>
      </p:sp>
      <p:sp>
        <p:nvSpPr>
          <p:cNvPr id="3" name="한 세대 후인 2050년, 교회 학교는 현재 대비 65% 가량 줄어들 것으로 추정됨">
            <a:extLst>
              <a:ext uri="{FF2B5EF4-FFF2-40B4-BE49-F238E27FC236}">
                <a16:creationId xmlns:a16="http://schemas.microsoft.com/office/drawing/2014/main" id="{6FA75D6C-829A-F5F6-736D-53A92518CFA7}"/>
              </a:ext>
            </a:extLst>
          </p:cNvPr>
          <p:cNvSpPr txBox="1"/>
          <p:nvPr/>
        </p:nvSpPr>
        <p:spPr>
          <a:xfrm>
            <a:off x="1455471" y="6120887"/>
            <a:ext cx="9963258" cy="54839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fontAlgn="base" latinLnBrk="0"/>
            <a:r>
              <a:rPr lang="en-US" altLang="ko-KR" sz="1400" dirty="0"/>
              <a:t>*</a:t>
            </a:r>
            <a:r>
              <a:rPr lang="ko-KR" altLang="en-US" sz="1400" dirty="0"/>
              <a:t>출처</a:t>
            </a:r>
            <a:r>
              <a:rPr lang="en-US" altLang="ko-KR" sz="1400" dirty="0"/>
              <a:t>(2023)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목회데이터연구소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담임목사 </a:t>
            </a:r>
            <a:r>
              <a:rPr lang="en-US" altLang="ko-KR" sz="1400" dirty="0"/>
              <a:t>500</a:t>
            </a:r>
            <a:r>
              <a:rPr lang="ko-KR" altLang="en-US" sz="1400" dirty="0"/>
              <a:t>명</a:t>
            </a:r>
            <a:r>
              <a:rPr lang="en-US" altLang="ko-KR" sz="1400" dirty="0"/>
              <a:t>,</a:t>
            </a:r>
            <a:r>
              <a:rPr lang="ko-KR" altLang="en-US" sz="1400" dirty="0"/>
              <a:t> 모바일 조사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en-US" altLang="ko-KR" sz="1400" dirty="0"/>
              <a:t>2023.05.12~31)</a:t>
            </a:r>
            <a:endParaRPr kumimoji="0" lang="en-US" altLang="ko-KR" sz="1400" u="none" strike="noStrike" kern="0" cap="none" spc="-150" normalizeH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sym typeface="Noto Sans CJK KR Regular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D9AEE82-3C84-2E87-3086-E39B3E38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36" y="2102538"/>
            <a:ext cx="9124608" cy="40824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1926CB-B7FA-63C6-5999-8F2300629935}"/>
              </a:ext>
            </a:extLst>
          </p:cNvPr>
          <p:cNvSpPr txBox="1"/>
          <p:nvPr/>
        </p:nvSpPr>
        <p:spPr>
          <a:xfrm>
            <a:off x="1024420" y="1706152"/>
            <a:ext cx="81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코로나 이전 대비 사역 정도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(%)</a:t>
            </a:r>
            <a:endParaRPr lang="ko-KR" altLang="en-US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96264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773068" y="1772605"/>
            <a:ext cx="566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현 종파 지도자의 죽음에 대한 생각 </a:t>
            </a:r>
            <a:endParaRPr lang="en-US" altLang="ko-KR" dirty="0">
              <a:solidFill>
                <a:prstClr val="black"/>
              </a:solidFill>
            </a:endParaRPr>
          </a:p>
          <a:p>
            <a:r>
              <a:rPr lang="en-US" altLang="ko-KR" dirty="0">
                <a:solidFill>
                  <a:prstClr val="black"/>
                </a:solidFill>
              </a:rPr>
              <a:t>[Base=</a:t>
            </a:r>
            <a:r>
              <a:rPr lang="ko-KR" altLang="en-US" dirty="0">
                <a:solidFill>
                  <a:prstClr val="black"/>
                </a:solidFill>
              </a:rPr>
              <a:t>현 이단 </a:t>
            </a:r>
            <a:r>
              <a:rPr lang="ko-KR" altLang="en-US" dirty="0" err="1">
                <a:solidFill>
                  <a:prstClr val="black"/>
                </a:solidFill>
              </a:rPr>
              <a:t>소속자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교회 출석자 기준</a:t>
            </a:r>
            <a:r>
              <a:rPr lang="en-US" altLang="ko-KR" dirty="0">
                <a:solidFill>
                  <a:prstClr val="black"/>
                </a:solidFill>
              </a:rPr>
              <a:t>), N=304, %]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451283" y="526294"/>
            <a:ext cx="9992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이단신자 </a:t>
            </a: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ko-KR" altLang="en-US" sz="3200" b="1" dirty="0">
                <a:solidFill>
                  <a:prstClr val="black"/>
                </a:solidFill>
              </a:rPr>
              <a:t>명 중 </a:t>
            </a:r>
            <a:r>
              <a:rPr lang="en-US" altLang="ko-KR" sz="3200" b="1" dirty="0">
                <a:solidFill>
                  <a:prstClr val="black"/>
                </a:solidFill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</a:rPr>
              <a:t>명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현 종파 지도자 </a:t>
            </a:r>
            <a:r>
              <a:rPr lang="en-US" altLang="ko-KR" sz="3200" b="1" dirty="0">
                <a:solidFill>
                  <a:prstClr val="black"/>
                </a:solidFill>
              </a:rPr>
              <a:t>‘</a:t>
            </a:r>
            <a:r>
              <a:rPr lang="ko-KR" altLang="en-US" sz="3200" b="1" dirty="0">
                <a:solidFill>
                  <a:prstClr val="black"/>
                </a:solidFill>
              </a:rPr>
              <a:t>죽지 않는다</a:t>
            </a:r>
            <a:r>
              <a:rPr lang="en-US" altLang="ko-KR" sz="3200" b="1" dirty="0">
                <a:solidFill>
                  <a:prstClr val="black"/>
                </a:solidFill>
              </a:rPr>
              <a:t>’</a:t>
            </a:r>
          </a:p>
          <a:p>
            <a:r>
              <a:rPr lang="ko-KR" altLang="en-US" sz="3200" b="1" dirty="0">
                <a:solidFill>
                  <a:prstClr val="black"/>
                </a:solidFill>
              </a:rPr>
              <a:t>지도자 죽어도 </a:t>
            </a:r>
            <a:r>
              <a:rPr lang="en-US" altLang="ko-KR" sz="3200" b="1" dirty="0">
                <a:solidFill>
                  <a:prstClr val="black"/>
                </a:solidFill>
              </a:rPr>
              <a:t>‘</a:t>
            </a:r>
            <a:r>
              <a:rPr lang="ko-KR" altLang="en-US" sz="3200" b="1" dirty="0">
                <a:solidFill>
                  <a:prstClr val="black"/>
                </a:solidFill>
              </a:rPr>
              <a:t>종파 떠나지 않겠다</a:t>
            </a:r>
            <a:r>
              <a:rPr lang="en-US" altLang="ko-KR" sz="3200" b="1" dirty="0">
                <a:solidFill>
                  <a:prstClr val="black"/>
                </a:solidFill>
              </a:rPr>
              <a:t>’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</a:rPr>
              <a:t>71%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05DF29C2-CA0D-4E0E-BBD0-F850C3EC5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909297"/>
              </p:ext>
            </p:extLst>
          </p:nvPr>
        </p:nvGraphicFramePr>
        <p:xfrm>
          <a:off x="724456" y="2472202"/>
          <a:ext cx="5054907" cy="309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565D702C-4FAC-495F-924F-FD3D5CDD672D}"/>
              </a:ext>
            </a:extLst>
          </p:cNvPr>
          <p:cNvGraphicFramePr>
            <a:graphicFrameLocks noGrp="1"/>
          </p:cNvGraphicFramePr>
          <p:nvPr/>
        </p:nvGraphicFramePr>
        <p:xfrm>
          <a:off x="902930" y="5501470"/>
          <a:ext cx="4836135" cy="426358"/>
        </p:xfrm>
        <a:graphic>
          <a:graphicData uri="http://schemas.openxmlformats.org/drawingml/2006/table">
            <a:tbl>
              <a:tblPr/>
              <a:tblGrid>
                <a:gridCol w="1612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45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612045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죽지 않는다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죽는다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그룹 21">
            <a:extLst>
              <a:ext uri="{FF2B5EF4-FFF2-40B4-BE49-F238E27FC236}">
                <a16:creationId xmlns:a16="http://schemas.microsoft.com/office/drawing/2014/main" id="{2E7972E1-3D86-444C-BBDA-EEF0E6C702EE}"/>
              </a:ext>
            </a:extLst>
          </p:cNvPr>
          <p:cNvGrpSpPr/>
          <p:nvPr/>
        </p:nvGrpSpPr>
        <p:grpSpPr>
          <a:xfrm>
            <a:off x="7230074" y="2578734"/>
            <a:ext cx="3113584" cy="3014198"/>
            <a:chOff x="1752531" y="5052916"/>
            <a:chExt cx="1566830" cy="1612550"/>
          </a:xfrm>
        </p:grpSpPr>
        <p:graphicFrame>
          <p:nvGraphicFramePr>
            <p:cNvPr id="23" name="차트 22">
              <a:extLst>
                <a:ext uri="{FF2B5EF4-FFF2-40B4-BE49-F238E27FC236}">
                  <a16:creationId xmlns:a16="http://schemas.microsoft.com/office/drawing/2014/main" id="{569999C0-C237-4D30-8590-C91906084EF5}"/>
                </a:ext>
              </a:extLst>
            </p:cNvPr>
            <p:cNvGraphicFramePr/>
            <p:nvPr/>
          </p:nvGraphicFramePr>
          <p:xfrm>
            <a:off x="1752531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99C6E0B6-724D-42CC-BBC0-ACC928F9A75D}"/>
                </a:ext>
              </a:extLst>
            </p:cNvPr>
            <p:cNvSpPr/>
            <p:nvPr/>
          </p:nvSpPr>
          <p:spPr>
            <a:xfrm>
              <a:off x="2151797" y="5456792"/>
              <a:ext cx="775220" cy="800226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EF0550C-A802-42FD-A3F6-16464ACCB9AB}"/>
              </a:ext>
            </a:extLst>
          </p:cNvPr>
          <p:cNvSpPr/>
          <p:nvPr/>
        </p:nvSpPr>
        <p:spPr>
          <a:xfrm>
            <a:off x="6545122" y="3871369"/>
            <a:ext cx="1466428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종파를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떠날 것 같다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29%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3B9357F-EAA0-4713-B440-87324753EEAF}"/>
              </a:ext>
            </a:extLst>
          </p:cNvPr>
          <p:cNvSpPr/>
          <p:nvPr/>
        </p:nvSpPr>
        <p:spPr>
          <a:xfrm>
            <a:off x="9935338" y="4371699"/>
            <a:ext cx="1692130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종파를 떠날 것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같지 않다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71%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8F7709-0931-4396-A797-36BDD769B4F2}"/>
              </a:ext>
            </a:extLst>
          </p:cNvPr>
          <p:cNvSpPr txBox="1"/>
          <p:nvPr/>
        </p:nvSpPr>
        <p:spPr>
          <a:xfrm>
            <a:off x="6526168" y="1751195"/>
            <a:ext cx="566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현 종파 지도자의 죽음에 대한 생각 </a:t>
            </a:r>
            <a:endParaRPr lang="en-US" altLang="ko-KR" dirty="0">
              <a:solidFill>
                <a:prstClr val="black"/>
              </a:solidFill>
            </a:endParaRPr>
          </a:p>
          <a:p>
            <a:r>
              <a:rPr lang="en-US" altLang="ko-KR" dirty="0">
                <a:solidFill>
                  <a:prstClr val="black"/>
                </a:solidFill>
              </a:rPr>
              <a:t>(Base=</a:t>
            </a:r>
            <a:r>
              <a:rPr lang="ko-KR" altLang="en-US" dirty="0">
                <a:solidFill>
                  <a:prstClr val="black"/>
                </a:solidFill>
              </a:rPr>
              <a:t>현 종파 지도자는 죽지 않음</a:t>
            </a:r>
            <a:r>
              <a:rPr lang="en-US" altLang="ko-KR" dirty="0">
                <a:solidFill>
                  <a:prstClr val="black"/>
                </a:solidFill>
              </a:rPr>
              <a:t>, N=65, %]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28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184699" y="493657"/>
            <a:ext cx="10121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이단의 신앙생활 이유</a:t>
            </a:r>
            <a:r>
              <a:rPr lang="en-US" altLang="ko-KR" sz="3200" b="1" dirty="0">
                <a:solidFill>
                  <a:prstClr val="black"/>
                </a:solidFill>
              </a:rPr>
              <a:t>,</a:t>
            </a:r>
          </a:p>
          <a:p>
            <a:r>
              <a:rPr lang="en-US" altLang="ko-KR" sz="3200" b="1" dirty="0">
                <a:solidFill>
                  <a:prstClr val="black"/>
                </a:solidFill>
              </a:rPr>
              <a:t>‘</a:t>
            </a:r>
            <a:r>
              <a:rPr lang="ko-KR" altLang="en-US" sz="3200" b="1" dirty="0">
                <a:solidFill>
                  <a:prstClr val="black"/>
                </a:solidFill>
              </a:rPr>
              <a:t>가족권유</a:t>
            </a:r>
            <a:r>
              <a:rPr lang="en-US" altLang="ko-KR" sz="3200" b="1" dirty="0">
                <a:solidFill>
                  <a:prstClr val="black"/>
                </a:solidFill>
              </a:rPr>
              <a:t>’, ‘</a:t>
            </a:r>
            <a:r>
              <a:rPr lang="ko-KR" altLang="en-US" sz="3200" b="1" dirty="0">
                <a:solidFill>
                  <a:prstClr val="black"/>
                </a:solidFill>
              </a:rPr>
              <a:t>건강</a:t>
            </a:r>
            <a:r>
              <a:rPr lang="en-US" altLang="ko-KR" sz="3200" b="1" dirty="0">
                <a:solidFill>
                  <a:prstClr val="black"/>
                </a:solidFill>
              </a:rPr>
              <a:t>/</a:t>
            </a:r>
            <a:r>
              <a:rPr lang="ko-KR" altLang="en-US" sz="3200" b="1" dirty="0">
                <a:solidFill>
                  <a:prstClr val="black"/>
                </a:solidFill>
              </a:rPr>
              <a:t>재물 등의 </a:t>
            </a:r>
            <a:r>
              <a:rPr lang="ko-KR" altLang="en-US" sz="3200" b="1" dirty="0" err="1">
                <a:solidFill>
                  <a:prstClr val="black"/>
                </a:solidFill>
              </a:rPr>
              <a:t>복받기</a:t>
            </a:r>
            <a:r>
              <a:rPr lang="ko-KR" altLang="en-US" sz="3200" b="1" dirty="0">
                <a:solidFill>
                  <a:prstClr val="black"/>
                </a:solidFill>
              </a:rPr>
              <a:t> 위해</a:t>
            </a:r>
            <a:r>
              <a:rPr lang="en-US" altLang="ko-KR" sz="3200" b="1" dirty="0">
                <a:solidFill>
                  <a:prstClr val="black"/>
                </a:solidFill>
              </a:rPr>
              <a:t>’</a:t>
            </a:r>
            <a:r>
              <a:rPr lang="ko-KR" altLang="en-US" sz="3200" b="1" dirty="0">
                <a:solidFill>
                  <a:prstClr val="black"/>
                </a:solidFill>
              </a:rPr>
              <a:t> 상대적 높아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318D1-D191-491C-9923-AF72BF973DF9}"/>
              </a:ext>
            </a:extLst>
          </p:cNvPr>
          <p:cNvSpPr txBox="1"/>
          <p:nvPr/>
        </p:nvSpPr>
        <p:spPr>
          <a:xfrm>
            <a:off x="1099755" y="6223639"/>
            <a:ext cx="9555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* 자료 출처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한국기독교목회자협의회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「한국기독교분석리포트」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서울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대한기독교서회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2023.06)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26A6E-3C95-4BEE-9F13-881571FBC38B}"/>
              </a:ext>
            </a:extLst>
          </p:cNvPr>
          <p:cNvSpPr txBox="1"/>
          <p:nvPr/>
        </p:nvSpPr>
        <p:spPr>
          <a:xfrm>
            <a:off x="1409355" y="1735844"/>
            <a:ext cx="5323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신앙생활 이유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일반 개신교인 </a:t>
            </a:r>
            <a:r>
              <a:rPr lang="en-US" altLang="ko-KR" dirty="0">
                <a:solidFill>
                  <a:prstClr val="black"/>
                </a:solidFill>
              </a:rPr>
              <a:t>vs </a:t>
            </a:r>
            <a:r>
              <a:rPr lang="ko-KR" altLang="en-US" dirty="0">
                <a:solidFill>
                  <a:prstClr val="black"/>
                </a:solidFill>
              </a:rPr>
              <a:t>이단 신자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endParaRPr lang="ko-KR" altLang="en-US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Group 94">
            <a:extLst>
              <a:ext uri="{FF2B5EF4-FFF2-40B4-BE49-F238E27FC236}">
                <a16:creationId xmlns:a16="http://schemas.microsoft.com/office/drawing/2014/main" id="{C6E61DC7-F364-433E-A94B-9604617573FE}"/>
              </a:ext>
            </a:extLst>
          </p:cNvPr>
          <p:cNvGraphicFramePr>
            <a:graphicFrameLocks noGrp="1"/>
          </p:cNvGraphicFramePr>
          <p:nvPr/>
        </p:nvGraphicFramePr>
        <p:xfrm>
          <a:off x="1202673" y="5540327"/>
          <a:ext cx="9947305" cy="613029"/>
        </p:xfrm>
        <a:graphic>
          <a:graphicData uri="http://schemas.openxmlformats.org/drawingml/2006/table">
            <a:tbl>
              <a:tblPr/>
              <a:tblGrid>
                <a:gridCol w="198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461">
                  <a:extLst>
                    <a:ext uri="{9D8B030D-6E8A-4147-A177-3AD203B41FA5}">
                      <a16:colId xmlns:a16="http://schemas.microsoft.com/office/drawing/2014/main" val="2187692487"/>
                    </a:ext>
                  </a:extLst>
                </a:gridCol>
                <a:gridCol w="1989461">
                  <a:extLst>
                    <a:ext uri="{9D8B030D-6E8A-4147-A177-3AD203B41FA5}">
                      <a16:colId xmlns:a16="http://schemas.microsoft.com/office/drawing/2014/main" val="3173135431"/>
                    </a:ext>
                  </a:extLst>
                </a:gridCol>
                <a:gridCol w="1989461">
                  <a:extLst>
                    <a:ext uri="{9D8B030D-6E8A-4147-A177-3AD203B41FA5}">
                      <a16:colId xmlns:a16="http://schemas.microsoft.com/office/drawing/2014/main" val="3101528770"/>
                    </a:ext>
                  </a:extLst>
                </a:gridCol>
                <a:gridCol w="1989461">
                  <a:extLst>
                    <a:ext uri="{9D8B030D-6E8A-4147-A177-3AD203B41FA5}">
                      <a16:colId xmlns:a16="http://schemas.microsoft.com/office/drawing/2014/main" val="4086952590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마음의 평안을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위해서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구원과 영생을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위해서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가족의 권유로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신도들과의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친교를 위해서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건강</a:t>
                      </a: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재물</a:t>
                      </a: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성공 등 복을 받기 위해서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개체 2">
            <a:extLst>
              <a:ext uri="{FF2B5EF4-FFF2-40B4-BE49-F238E27FC236}">
                <a16:creationId xmlns:a16="http://schemas.microsoft.com/office/drawing/2014/main" id="{A01B6FC0-9C9D-40AE-8353-1C0D25C48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931987"/>
              </p:ext>
            </p:extLst>
          </p:nvPr>
        </p:nvGraphicFramePr>
        <p:xfrm>
          <a:off x="1020362" y="1702638"/>
          <a:ext cx="10272045" cy="383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타원 15">
            <a:extLst>
              <a:ext uri="{FF2B5EF4-FFF2-40B4-BE49-F238E27FC236}">
                <a16:creationId xmlns:a16="http://schemas.microsoft.com/office/drawing/2014/main" id="{4EEA43F8-03D2-40C7-BB19-AAE1B9E26D10}"/>
              </a:ext>
            </a:extLst>
          </p:cNvPr>
          <p:cNvSpPr/>
          <p:nvPr/>
        </p:nvSpPr>
        <p:spPr>
          <a:xfrm>
            <a:off x="9512654" y="3920170"/>
            <a:ext cx="650449" cy="3864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87D66BA-A9B2-4FED-ADDE-FD7681527BBD}"/>
              </a:ext>
            </a:extLst>
          </p:cNvPr>
          <p:cNvSpPr/>
          <p:nvPr/>
        </p:nvSpPr>
        <p:spPr>
          <a:xfrm>
            <a:off x="5535303" y="4132273"/>
            <a:ext cx="650449" cy="3864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7651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2473842" y="582190"/>
            <a:ext cx="69236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/>
              <a:t>이단신자의</a:t>
            </a:r>
            <a:r>
              <a:rPr lang="en-US" altLang="ko-KR" sz="3200" b="1" dirty="0"/>
              <a:t> </a:t>
            </a:r>
            <a:r>
              <a:rPr lang="ko-KR" altLang="en-US" sz="3200" b="1" dirty="0"/>
              <a:t>개인전도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교회 출석까지</a:t>
            </a:r>
            <a:r>
              <a:rPr lang="en-US" altLang="ko-KR" sz="3200" b="1" dirty="0"/>
              <a:t>)</a:t>
            </a:r>
          </a:p>
          <a:p>
            <a:pPr algn="ctr"/>
            <a:r>
              <a:rPr lang="en-US" altLang="ko-KR" sz="3200" b="1" dirty="0"/>
              <a:t>- </a:t>
            </a:r>
            <a:r>
              <a:rPr lang="ko-KR" altLang="en-US" sz="3200" b="1" dirty="0"/>
              <a:t>일</a:t>
            </a:r>
            <a:r>
              <a:rPr lang="ko-KR" altLang="en-US" sz="3200" b="1" dirty="0">
                <a:solidFill>
                  <a:prstClr val="black"/>
                </a:solidFill>
              </a:rPr>
              <a:t>반 개신교인 보다 약 </a:t>
            </a: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ko-KR" altLang="en-US" sz="3200" b="1" dirty="0">
                <a:solidFill>
                  <a:prstClr val="black"/>
                </a:solidFill>
              </a:rPr>
              <a:t>배 높아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318D1-D191-491C-9923-AF72BF973DF9}"/>
              </a:ext>
            </a:extLst>
          </p:cNvPr>
          <p:cNvSpPr txBox="1"/>
          <p:nvPr/>
        </p:nvSpPr>
        <p:spPr>
          <a:xfrm>
            <a:off x="1419350" y="5980923"/>
            <a:ext cx="9555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200" dirty="0">
                <a:latin typeface="+mn-ea"/>
              </a:rPr>
              <a:t>* 자료 출처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 err="1">
                <a:latin typeface="+mn-ea"/>
              </a:rPr>
              <a:t>한국기독교목회자협의회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「한국기독교분석리포트」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서울</a:t>
            </a:r>
            <a:r>
              <a:rPr lang="en-US" altLang="ko-KR" sz="1200" dirty="0">
                <a:latin typeface="+mn-ea"/>
              </a:rPr>
              <a:t>:</a:t>
            </a:r>
            <a:r>
              <a:rPr lang="ko-KR" altLang="en-US" sz="1200" dirty="0" err="1">
                <a:latin typeface="+mn-ea"/>
              </a:rPr>
              <a:t>대한기독교서회</a:t>
            </a:r>
            <a:r>
              <a:rPr lang="en-US" altLang="ko-KR" sz="1200" dirty="0">
                <a:latin typeface="+mn-ea"/>
              </a:rPr>
              <a:t>, 2023.06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26A6E-3C95-4BEE-9F13-881571FBC38B}"/>
              </a:ext>
            </a:extLst>
          </p:cNvPr>
          <p:cNvSpPr txBox="1"/>
          <p:nvPr/>
        </p:nvSpPr>
        <p:spPr>
          <a:xfrm>
            <a:off x="1987583" y="1772666"/>
            <a:ext cx="509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지난 </a:t>
            </a:r>
            <a:r>
              <a:rPr lang="en-US" altLang="ko-KR" dirty="0">
                <a:solidFill>
                  <a:prstClr val="black"/>
                </a:solidFill>
              </a:rPr>
              <a:t>1</a:t>
            </a:r>
            <a:r>
              <a:rPr lang="ko-KR" altLang="en-US" dirty="0">
                <a:solidFill>
                  <a:prstClr val="black"/>
                </a:solidFill>
              </a:rPr>
              <a:t>년간 전도하여 교회 출석시킨 경험</a:t>
            </a:r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6DA78F9F-42DF-46B5-B2A0-2ECFCA987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239417"/>
              </p:ext>
            </p:extLst>
          </p:nvPr>
        </p:nvGraphicFramePr>
        <p:xfrm>
          <a:off x="1892012" y="2139640"/>
          <a:ext cx="8204491" cy="370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5FF72244-0FE7-41FB-BCFC-ECFC963A9A53}"/>
              </a:ext>
            </a:extLst>
          </p:cNvPr>
          <p:cNvGraphicFramePr>
            <a:graphicFrameLocks noGrp="1"/>
          </p:cNvGraphicFramePr>
          <p:nvPr/>
        </p:nvGraphicFramePr>
        <p:xfrm>
          <a:off x="0" y="2755375"/>
          <a:ext cx="2016808" cy="3090380"/>
        </p:xfrm>
        <a:graphic>
          <a:graphicData uri="http://schemas.openxmlformats.org/drawingml/2006/table">
            <a:tbl>
              <a:tblPr/>
              <a:tblGrid>
                <a:gridCol w="201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190"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이단교회</a:t>
                      </a:r>
                      <a:r>
                        <a:rPr kumimoji="1" lang="en-US" altLang="ko-KR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</a:p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신자</a:t>
                      </a:r>
                      <a:endParaRPr kumimoji="1" lang="en-US" altLang="ko-KR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190"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일반 </a:t>
                      </a:r>
                      <a:endParaRPr kumimoji="1" lang="en-US" altLang="ko-KR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개신교인</a:t>
                      </a:r>
                      <a:endParaRPr kumimoji="1" lang="en-US" altLang="ko-KR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5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6945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717613" y="739357"/>
            <a:ext cx="874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이단 교회 </a:t>
            </a:r>
            <a:r>
              <a:rPr lang="ko-KR" altLang="en-US" sz="3200" b="1" dirty="0" err="1">
                <a:solidFill>
                  <a:prstClr val="black"/>
                </a:solidFill>
              </a:rPr>
              <a:t>불만점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소통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재정투명성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헌금강요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318D1-D191-491C-9923-AF72BF973DF9}"/>
              </a:ext>
            </a:extLst>
          </p:cNvPr>
          <p:cNvSpPr txBox="1"/>
          <p:nvPr/>
        </p:nvSpPr>
        <p:spPr>
          <a:xfrm>
            <a:off x="1099755" y="6223639"/>
            <a:ext cx="9555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* 자료 출처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한국기독교목회자협의회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「한국기독교분석리포트」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서울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대한기독교서회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2023.06)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26A6E-3C95-4BEE-9F13-881571FBC38B}"/>
              </a:ext>
            </a:extLst>
          </p:cNvPr>
          <p:cNvSpPr txBox="1"/>
          <p:nvPr/>
        </p:nvSpPr>
        <p:spPr>
          <a:xfrm>
            <a:off x="1218782" y="1501076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출석교회 </a:t>
            </a:r>
            <a:r>
              <a:rPr lang="ko-KR" altLang="en-US" dirty="0" err="1">
                <a:solidFill>
                  <a:prstClr val="black"/>
                </a:solidFill>
              </a:rPr>
              <a:t>불만점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중복응답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4" name="Group 94">
            <a:extLst>
              <a:ext uri="{FF2B5EF4-FFF2-40B4-BE49-F238E27FC236}">
                <a16:creationId xmlns:a16="http://schemas.microsoft.com/office/drawing/2014/main" id="{F57EF0DA-D06A-4086-8FA2-8356F8187A38}"/>
              </a:ext>
            </a:extLst>
          </p:cNvPr>
          <p:cNvGraphicFramePr>
            <a:graphicFrameLocks noGrp="1"/>
          </p:cNvGraphicFramePr>
          <p:nvPr/>
        </p:nvGraphicFramePr>
        <p:xfrm>
          <a:off x="855082" y="5057461"/>
          <a:ext cx="10609850" cy="1216533"/>
        </p:xfrm>
        <a:graphic>
          <a:graphicData uri="http://schemas.openxmlformats.org/drawingml/2006/table">
            <a:tbl>
              <a:tblPr/>
              <a:tblGrid>
                <a:gridCol w="106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2187692487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3173135431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3101528770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4086952590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3057233909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3409755245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3958168790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2919118118"/>
                    </a:ext>
                  </a:extLst>
                </a:gridCol>
                <a:gridCol w="1060985">
                  <a:extLst>
                    <a:ext uri="{9D8B030D-6E8A-4147-A177-3AD203B41FA5}">
                      <a16:colId xmlns:a16="http://schemas.microsoft.com/office/drawing/2014/main" val="912753081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 내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소통부족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교인들간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교제 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재정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투명성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성도에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대해 관심 적음</a:t>
                      </a: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심방 부족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규모가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작음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헌금 강요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다툼과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지역사회 봉사활동 적음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교육부족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불만사항 없음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개체 2">
            <a:extLst>
              <a:ext uri="{FF2B5EF4-FFF2-40B4-BE49-F238E27FC236}">
                <a16:creationId xmlns:a16="http://schemas.microsoft.com/office/drawing/2014/main" id="{95A59ACF-8496-4934-9164-ADD717700E0C}"/>
              </a:ext>
            </a:extLst>
          </p:cNvPr>
          <p:cNvGraphicFramePr>
            <a:graphicFrameLocks/>
          </p:cNvGraphicFramePr>
          <p:nvPr/>
        </p:nvGraphicFramePr>
        <p:xfrm>
          <a:off x="668894" y="1798380"/>
          <a:ext cx="10982227" cy="330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타원 16">
            <a:extLst>
              <a:ext uri="{FF2B5EF4-FFF2-40B4-BE49-F238E27FC236}">
                <a16:creationId xmlns:a16="http://schemas.microsoft.com/office/drawing/2014/main" id="{3D3E4FED-96BC-4321-8602-8D0C90C57D2D}"/>
              </a:ext>
            </a:extLst>
          </p:cNvPr>
          <p:cNvSpPr/>
          <p:nvPr/>
        </p:nvSpPr>
        <p:spPr>
          <a:xfrm>
            <a:off x="883363" y="2136492"/>
            <a:ext cx="655156" cy="334625"/>
          </a:xfrm>
          <a:prstGeom prst="ellipse">
            <a:avLst/>
          </a:prstGeom>
          <a:noFill/>
          <a:ln w="31750">
            <a:solidFill>
              <a:srgbClr val="F76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597973C3-81C4-4633-BBC3-F9E084C655F5}"/>
              </a:ext>
            </a:extLst>
          </p:cNvPr>
          <p:cNvSpPr/>
          <p:nvPr/>
        </p:nvSpPr>
        <p:spPr>
          <a:xfrm>
            <a:off x="6169434" y="2958102"/>
            <a:ext cx="655156" cy="334625"/>
          </a:xfrm>
          <a:prstGeom prst="ellipse">
            <a:avLst/>
          </a:prstGeom>
          <a:noFill/>
          <a:ln w="31750">
            <a:solidFill>
              <a:srgbClr val="F76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8BE2EE9F-3F76-4B3F-B762-F28EB0D5C75E}"/>
              </a:ext>
            </a:extLst>
          </p:cNvPr>
          <p:cNvSpPr/>
          <p:nvPr/>
        </p:nvSpPr>
        <p:spPr>
          <a:xfrm>
            <a:off x="2999077" y="3093295"/>
            <a:ext cx="655156" cy="334625"/>
          </a:xfrm>
          <a:prstGeom prst="ellipse">
            <a:avLst/>
          </a:prstGeom>
          <a:noFill/>
          <a:ln w="31750">
            <a:solidFill>
              <a:srgbClr val="F76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F96B85D5-3914-4711-B416-9A6FE263B2DD}"/>
              </a:ext>
            </a:extLst>
          </p:cNvPr>
          <p:cNvSpPr/>
          <p:nvPr/>
        </p:nvSpPr>
        <p:spPr>
          <a:xfrm>
            <a:off x="8283402" y="3100785"/>
            <a:ext cx="655156" cy="334625"/>
          </a:xfrm>
          <a:prstGeom prst="ellipse">
            <a:avLst/>
          </a:prstGeom>
          <a:noFill/>
          <a:ln w="31750">
            <a:solidFill>
              <a:srgbClr val="F76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9D552A8-6D5E-4B4F-B938-AC6E5DC1E8BD}"/>
              </a:ext>
            </a:extLst>
          </p:cNvPr>
          <p:cNvSpPr/>
          <p:nvPr/>
        </p:nvSpPr>
        <p:spPr>
          <a:xfrm>
            <a:off x="7226418" y="3451735"/>
            <a:ext cx="655156" cy="334625"/>
          </a:xfrm>
          <a:prstGeom prst="ellipse">
            <a:avLst/>
          </a:prstGeom>
          <a:noFill/>
          <a:ln w="31750">
            <a:solidFill>
              <a:srgbClr val="F76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7883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894193" y="869573"/>
            <a:ext cx="10230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     이단 신자</a:t>
            </a:r>
            <a:r>
              <a:rPr lang="en-US" altLang="ko-KR" sz="3200" b="1" dirty="0">
                <a:solidFill>
                  <a:prstClr val="black"/>
                </a:solidFill>
              </a:rPr>
              <a:t>,</a:t>
            </a:r>
            <a:r>
              <a:rPr lang="ko-KR" altLang="en-US" sz="3200" b="1" dirty="0">
                <a:solidFill>
                  <a:prstClr val="black"/>
                </a:solidFill>
              </a:rPr>
              <a:t> 일반 개신교인 대비 교회이탈 의향 높음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318D1-D191-491C-9923-AF72BF973DF9}"/>
              </a:ext>
            </a:extLst>
          </p:cNvPr>
          <p:cNvSpPr txBox="1"/>
          <p:nvPr/>
        </p:nvSpPr>
        <p:spPr>
          <a:xfrm>
            <a:off x="1099755" y="6327152"/>
            <a:ext cx="9555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* 자료 출처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한국기독교목회자협의회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「한국기독교분석리포트」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서울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대한기독교서회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2023.06)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26A6E-3C95-4BEE-9F13-881571FBC38B}"/>
              </a:ext>
            </a:extLst>
          </p:cNvPr>
          <p:cNvSpPr txBox="1"/>
          <p:nvPr/>
        </p:nvSpPr>
        <p:spPr>
          <a:xfrm>
            <a:off x="1987583" y="1772666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현 교회 계속 다닐 의향</a:t>
            </a:r>
          </a:p>
        </p:txBody>
      </p:sp>
      <p:graphicFrame>
        <p:nvGraphicFramePr>
          <p:cNvPr id="8" name="개체 2">
            <a:extLst>
              <a:ext uri="{FF2B5EF4-FFF2-40B4-BE49-F238E27FC236}">
                <a16:creationId xmlns:a16="http://schemas.microsoft.com/office/drawing/2014/main" id="{87E53F1C-0925-4370-908D-B410A50DE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901299"/>
              </p:ext>
            </p:extLst>
          </p:nvPr>
        </p:nvGraphicFramePr>
        <p:xfrm>
          <a:off x="1807171" y="1965227"/>
          <a:ext cx="9229458" cy="445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94">
            <a:extLst>
              <a:ext uri="{FF2B5EF4-FFF2-40B4-BE49-F238E27FC236}">
                <a16:creationId xmlns:a16="http://schemas.microsoft.com/office/drawing/2014/main" id="{F98AD845-A8B7-46A5-9A7D-98BF391D025F}"/>
              </a:ext>
            </a:extLst>
          </p:cNvPr>
          <p:cNvGraphicFramePr>
            <a:graphicFrameLocks noGrp="1"/>
          </p:cNvGraphicFramePr>
          <p:nvPr/>
        </p:nvGraphicFramePr>
        <p:xfrm>
          <a:off x="-84841" y="2752627"/>
          <a:ext cx="2016808" cy="3537606"/>
        </p:xfrm>
        <a:graphic>
          <a:graphicData uri="http://schemas.openxmlformats.org/drawingml/2006/table">
            <a:tbl>
              <a:tblPr/>
              <a:tblGrid>
                <a:gridCol w="201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8803"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이단교회</a:t>
                      </a:r>
                      <a:r>
                        <a:rPr kumimoji="1" lang="en-US" altLang="ko-KR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신자</a:t>
                      </a:r>
                      <a:endParaRPr kumimoji="1" lang="en-US" altLang="ko-KR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803">
                <a:tc>
                  <a:txBody>
                    <a:bodyPr/>
                    <a:lstStyle/>
                    <a:p>
                      <a:pPr algn="r" fontAlgn="b">
                        <a:lnSpc>
                          <a:spcPct val="120000"/>
                        </a:lnSpc>
                      </a:pP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cs typeface="Arial" pitchFamily="34" charset="0"/>
                        </a:rPr>
                        <a:t>일반 개신교인</a:t>
                      </a:r>
                      <a:endParaRPr kumimoji="1" lang="en-US" altLang="ko-KR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5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178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334D038-9717-4CC5-87FC-C2C8F319AAA2}"/>
              </a:ext>
            </a:extLst>
          </p:cNvPr>
          <p:cNvSpPr/>
          <p:nvPr/>
        </p:nvSpPr>
        <p:spPr>
          <a:xfrm>
            <a:off x="2846017" y="1980121"/>
            <a:ext cx="9100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11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05EEA-3536-48C8-BD3B-85A3BCB86C3F}"/>
              </a:ext>
            </a:extLst>
          </p:cNvPr>
          <p:cNvSpPr txBox="1"/>
          <p:nvPr/>
        </p:nvSpPr>
        <p:spPr>
          <a:xfrm>
            <a:off x="4081363" y="2211489"/>
            <a:ext cx="3188693" cy="87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/>
              <a:t>마무리하며</a:t>
            </a:r>
            <a:r>
              <a:rPr lang="en-US" altLang="ko-KR" sz="4400" b="1" dirty="0"/>
              <a:t>!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091412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CA94D-C53D-9E0E-1194-2072432D961F}"/>
              </a:ext>
            </a:extLst>
          </p:cNvPr>
          <p:cNvSpPr txBox="1"/>
          <p:nvPr/>
        </p:nvSpPr>
        <p:spPr>
          <a:xfrm>
            <a:off x="945316" y="564823"/>
            <a:ext cx="4027931" cy="1927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수축사회로의</a:t>
            </a:r>
            <a:endParaRPr lang="en-US" altLang="ko-KR" sz="40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진입</a:t>
            </a:r>
          </a:p>
        </p:txBody>
      </p:sp>
      <p:pic>
        <p:nvPicPr>
          <p:cNvPr id="2050" name="Picture 2" descr="수축사회">
            <a:extLst>
              <a:ext uri="{FF2B5EF4-FFF2-40B4-BE49-F238E27FC236}">
                <a16:creationId xmlns:a16="http://schemas.microsoft.com/office/drawing/2014/main" id="{124080C9-BEEC-4D79-43EF-C5F223A7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94" y="645060"/>
            <a:ext cx="3469122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ACA94D-C53D-9E0E-1194-2072432D961F}"/>
              </a:ext>
            </a:extLst>
          </p:cNvPr>
          <p:cNvSpPr txBox="1"/>
          <p:nvPr/>
        </p:nvSpPr>
        <p:spPr>
          <a:xfrm>
            <a:off x="882564" y="3992329"/>
            <a:ext cx="4027931" cy="1927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본격적인 </a:t>
            </a:r>
            <a:endParaRPr lang="en-US" altLang="ko-KR" sz="40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교회 </a:t>
            </a:r>
            <a:r>
              <a:rPr lang="ko-KR" altLang="en-US" sz="40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수축시대</a:t>
            </a: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</a:p>
        </p:txBody>
      </p:sp>
      <p:sp>
        <p:nvSpPr>
          <p:cNvPr id="2" name="아래쪽 화살표 1"/>
          <p:cNvSpPr/>
          <p:nvPr/>
        </p:nvSpPr>
        <p:spPr>
          <a:xfrm>
            <a:off x="1870636" y="3000188"/>
            <a:ext cx="2229761" cy="591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4727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97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CE69A-35DC-3B09-57C5-EBCFF8AD880E}"/>
              </a:ext>
            </a:extLst>
          </p:cNvPr>
          <p:cNvSpPr txBox="1"/>
          <p:nvPr/>
        </p:nvSpPr>
        <p:spPr>
          <a:xfrm>
            <a:off x="949936" y="407733"/>
            <a:ext cx="10433957" cy="2885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        교회 </a:t>
            </a:r>
            <a:r>
              <a:rPr lang="ko-KR" altLang="en-US" sz="3200" b="1" kern="0" dirty="0">
                <a:solidFill>
                  <a:srgbClr val="000000"/>
                </a:solidFill>
                <a:latin typeface="+mj-ea"/>
                <a:ea typeface="+mj-ea"/>
              </a:rPr>
              <a:t>수축시대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대응 전략</a:t>
            </a:r>
            <a:endParaRPr lang="en-US" altLang="ko-KR" sz="32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1. </a:t>
            </a:r>
            <a:r>
              <a:rPr lang="ko-KR" altLang="en-US" sz="2000" b="1" kern="0" dirty="0">
                <a:solidFill>
                  <a:srgbClr val="000000"/>
                </a:solidFill>
                <a:latin typeface="+mj-ea"/>
              </a:rPr>
              <a:t>‘패러다임 </a:t>
            </a:r>
            <a:r>
              <a:rPr lang="ko-KR" altLang="en-US" sz="2000" b="1" kern="0" dirty="0" err="1">
                <a:solidFill>
                  <a:srgbClr val="000000"/>
                </a:solidFill>
                <a:latin typeface="+mj-ea"/>
              </a:rPr>
              <a:t>쉬프트</a:t>
            </a:r>
            <a:r>
              <a:rPr lang="ko-KR" altLang="en-US" sz="2000" b="1" kern="0" dirty="0">
                <a:solidFill>
                  <a:srgbClr val="000000"/>
                </a:solidFill>
                <a:latin typeface="+mj-ea"/>
              </a:rPr>
              <a:t>’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- </a:t>
            </a:r>
            <a:r>
              <a:rPr lang="ko-KR" altLang="en-US" kern="0" dirty="0">
                <a:solidFill>
                  <a:srgbClr val="000000"/>
                </a:solidFill>
                <a:latin typeface="+mj-ea"/>
              </a:rPr>
              <a:t>게임의 ‘판’ 바뀌었다는 것을 인정</a:t>
            </a:r>
            <a:r>
              <a:rPr lang="en-US" altLang="ko-KR" kern="0" dirty="0">
                <a:solidFill>
                  <a:srgbClr val="000000"/>
                </a:solidFill>
                <a:latin typeface="+mj-ea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+mj-ea"/>
              </a:rPr>
              <a:t>전환 </a:t>
            </a:r>
            <a:r>
              <a:rPr lang="en-US" altLang="ko-KR" kern="0" dirty="0">
                <a:solidFill>
                  <a:srgbClr val="000000"/>
                </a:solidFill>
                <a:latin typeface="+mj-ea"/>
              </a:rPr>
              <a:t>: Transmission)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lvl="0" algn="just" fontAlgn="base"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- </a:t>
            </a:r>
            <a:r>
              <a:rPr lang="ko-KR" altLang="en-US" kern="0" dirty="0">
                <a:solidFill>
                  <a:srgbClr val="000000"/>
                </a:solidFill>
                <a:latin typeface="+mj-ea"/>
              </a:rPr>
              <a:t>리더십의 전환 </a:t>
            </a:r>
            <a:r>
              <a:rPr lang="en-US" altLang="ko-KR" kern="0" dirty="0">
                <a:solidFill>
                  <a:srgbClr val="000000"/>
                </a:solidFill>
                <a:latin typeface="+mj-ea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+mj-ea"/>
              </a:rPr>
              <a:t>일중독자들과 근무하던 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</a:rPr>
              <a:t>팽창사회의</a:t>
            </a:r>
            <a:r>
              <a:rPr lang="ko-KR" altLang="en-US" kern="0" dirty="0">
                <a:solidFill>
                  <a:srgbClr val="000000"/>
                </a:solidFill>
                <a:latin typeface="+mj-ea"/>
              </a:rPr>
              <a:t> 리더가 가정이나 개인의 행복을 </a:t>
            </a:r>
            <a:endParaRPr lang="en-US" altLang="ko-KR" kern="0" dirty="0">
              <a:solidFill>
                <a:srgbClr val="000000"/>
              </a:solidFill>
              <a:latin typeface="+mj-ea"/>
            </a:endParaRPr>
          </a:p>
          <a:p>
            <a:pPr lvl="0" algn="just" fontAlgn="base"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+mj-ea"/>
              </a:rPr>
              <a:t>                          </a:t>
            </a:r>
            <a:r>
              <a:rPr lang="ko-KR" altLang="en-US" kern="0" dirty="0">
                <a:solidFill>
                  <a:srgbClr val="000000"/>
                </a:solidFill>
                <a:latin typeface="+mj-ea"/>
              </a:rPr>
              <a:t>더 중시하는 사람을 지휘하려면 리더십이 완전히 달라져야 함</a:t>
            </a:r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D80EB37A-CD85-0F78-3537-9962C043B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44" y="3570514"/>
            <a:ext cx="2367674" cy="47896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altLang="ko-KR" sz="2000" b="1" dirty="0"/>
              <a:t>2. </a:t>
            </a:r>
            <a:r>
              <a:rPr lang="ko-KR" altLang="en-US" sz="2000" b="1" dirty="0"/>
              <a:t>선택과 집중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91489-0D02-81BA-0853-679FA3F5C9C1}"/>
              </a:ext>
            </a:extLst>
          </p:cNvPr>
          <p:cNvSpPr txBox="1"/>
          <p:nvPr/>
        </p:nvSpPr>
        <p:spPr>
          <a:xfrm>
            <a:off x="1306284" y="3978712"/>
            <a:ext cx="9135291" cy="508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ko-KR" sz="1800" i="0" dirty="0">
                <a:solidFill>
                  <a:srgbClr val="000000"/>
                </a:solidFill>
                <a:effectLst/>
                <a:latin typeface="NanumGothic"/>
              </a:rPr>
              <a:t>&lt;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NanumGothic"/>
              </a:rPr>
              <a:t>잠언 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NanumGothic"/>
              </a:rPr>
              <a:t>24:6&gt;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NanumGothic"/>
              </a:rPr>
              <a:t>너는 전략으로 싸우라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NanumGothic"/>
              </a:rPr>
              <a:t>. </a:t>
            </a:r>
            <a:r>
              <a:rPr lang="ko-KR" altLang="en-US" sz="1800" i="0" dirty="0">
                <a:solidFill>
                  <a:srgbClr val="000000"/>
                </a:solidFill>
                <a:effectLst/>
                <a:latin typeface="NanumGothic"/>
              </a:rPr>
              <a:t>승리는 지략이 많음에 있느니라</a:t>
            </a:r>
            <a:r>
              <a:rPr lang="en-US" altLang="ko-KR" sz="1800" i="0" dirty="0">
                <a:solidFill>
                  <a:srgbClr val="000000"/>
                </a:solidFill>
                <a:effectLst/>
                <a:latin typeface="NanumGothic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44B2A-73C3-8421-5785-8BC623666DC8}"/>
              </a:ext>
            </a:extLst>
          </p:cNvPr>
          <p:cNvSpPr txBox="1"/>
          <p:nvPr/>
        </p:nvSpPr>
        <p:spPr>
          <a:xfrm>
            <a:off x="1341120" y="4607471"/>
            <a:ext cx="8647612" cy="922753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ko-KR" altLang="en-US" sz="1600" i="0" dirty="0">
                <a:solidFill>
                  <a:srgbClr val="000000"/>
                </a:solidFill>
                <a:effectLst/>
                <a:latin typeface="NanumGothic"/>
              </a:rPr>
              <a:t> 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NanumGothic"/>
              </a:rPr>
              <a:t>소그룹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NanumGothic"/>
              </a:rPr>
              <a:t>,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NanumGothic"/>
              </a:rPr>
              <a:t>   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가정예배</a:t>
            </a:r>
            <a:r>
              <a:rPr lang="en-US" altLang="ko-KR" sz="1600" b="1" dirty="0">
                <a:solidFill>
                  <a:srgbClr val="000000"/>
                </a:solidFill>
                <a:latin typeface="NanumGothic"/>
              </a:rPr>
              <a:t>,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   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NanumGothic"/>
              </a:rPr>
              <a:t>부모교육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NanumGothic"/>
              </a:rPr>
              <a:t>,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NanumGothic"/>
              </a:rPr>
              <a:t>  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교회학교</a:t>
            </a:r>
            <a:r>
              <a:rPr lang="en-US" altLang="ko-KR" sz="1600" b="1" dirty="0">
                <a:solidFill>
                  <a:srgbClr val="000000"/>
                </a:solidFill>
                <a:latin typeface="NanumGothic"/>
              </a:rPr>
              <a:t>,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   연령별 교구재편</a:t>
            </a:r>
            <a:r>
              <a:rPr lang="en-US" altLang="ko-KR" sz="1600" b="1" dirty="0">
                <a:solidFill>
                  <a:srgbClr val="000000"/>
                </a:solidFill>
                <a:latin typeface="NanumGothic"/>
              </a:rPr>
              <a:t>,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   </a:t>
            </a:r>
            <a:r>
              <a:rPr lang="ko-KR" altLang="en-US" sz="1600" b="1" dirty="0" err="1">
                <a:solidFill>
                  <a:srgbClr val="000000"/>
                </a:solidFill>
                <a:latin typeface="NanumGothic"/>
              </a:rPr>
              <a:t>미셔널처치</a:t>
            </a:r>
            <a:r>
              <a:rPr lang="en-US" altLang="ko-KR" sz="1600" b="1" dirty="0">
                <a:solidFill>
                  <a:srgbClr val="000000"/>
                </a:solidFill>
                <a:latin typeface="NanumGothic"/>
              </a:rPr>
              <a:t>,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   기후교회</a:t>
            </a:r>
            <a:r>
              <a:rPr lang="en-US" altLang="ko-KR" sz="1600" b="1" dirty="0">
                <a:solidFill>
                  <a:srgbClr val="000000"/>
                </a:solidFill>
                <a:latin typeface="NanumGothic"/>
              </a:rPr>
              <a:t>,</a:t>
            </a:r>
          </a:p>
          <a:p>
            <a:pPr>
              <a:lnSpc>
                <a:spcPts val="3500"/>
              </a:lnSpc>
            </a:pP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 청년목회</a:t>
            </a:r>
            <a:r>
              <a:rPr lang="en-US" altLang="ko-KR" sz="1600" b="1" dirty="0">
                <a:solidFill>
                  <a:srgbClr val="000000"/>
                </a:solidFill>
                <a:latin typeface="NanumGothic"/>
              </a:rPr>
              <a:t>,   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NanumGothic"/>
              </a:rPr>
              <a:t>3040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NanumGothic"/>
              </a:rPr>
              <a:t>목회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NanumGothic"/>
              </a:rPr>
              <a:t>,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NanumGothic"/>
              </a:rPr>
              <a:t>   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노인목회</a:t>
            </a:r>
            <a:r>
              <a:rPr lang="en-US" altLang="ko-KR" sz="1600" b="1" dirty="0">
                <a:solidFill>
                  <a:srgbClr val="000000"/>
                </a:solidFill>
                <a:latin typeface="NanumGothic"/>
              </a:rPr>
              <a:t>,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   </a:t>
            </a:r>
            <a:r>
              <a:rPr lang="ko-KR" altLang="en-US" sz="1600" b="1" i="0" dirty="0" err="1">
                <a:solidFill>
                  <a:srgbClr val="000000"/>
                </a:solidFill>
                <a:effectLst/>
                <a:latin typeface="NanumGothic"/>
              </a:rPr>
              <a:t>하이브리드목회</a:t>
            </a:r>
            <a:r>
              <a:rPr lang="en-US" altLang="ko-KR" sz="1600" b="1" i="0" dirty="0">
                <a:solidFill>
                  <a:srgbClr val="000000"/>
                </a:solidFill>
                <a:effectLst/>
                <a:latin typeface="NanumGothic"/>
              </a:rPr>
              <a:t>,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NanumGothic"/>
              </a:rPr>
              <a:t>   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수평적 조직문화</a:t>
            </a:r>
            <a:r>
              <a:rPr lang="en-US" altLang="ko-KR" sz="1600" b="1" dirty="0">
                <a:solidFill>
                  <a:srgbClr val="000000"/>
                </a:solidFill>
                <a:latin typeface="NanumGothic"/>
              </a:rPr>
              <a:t>,</a:t>
            </a:r>
            <a:r>
              <a:rPr lang="ko-KR" altLang="en-US" sz="1600" b="1" dirty="0">
                <a:solidFill>
                  <a:srgbClr val="000000"/>
                </a:solidFill>
                <a:latin typeface="NanumGothic"/>
              </a:rPr>
              <a:t>  </a:t>
            </a:r>
            <a:r>
              <a:rPr lang="ko-KR" altLang="en-US" sz="1600" b="1" i="0" dirty="0">
                <a:solidFill>
                  <a:srgbClr val="000000"/>
                </a:solidFill>
                <a:effectLst/>
                <a:latin typeface="NanumGothic"/>
              </a:rPr>
              <a:t>세대통합목회</a:t>
            </a:r>
            <a:endParaRPr lang="en-US" altLang="ko-KR" sz="1600" b="1" i="0" dirty="0">
              <a:solidFill>
                <a:srgbClr val="000000"/>
              </a:solidFill>
              <a:effectLst/>
              <a:latin typeface="Nanum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5558745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98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CE69A-35DC-3B09-57C5-EBCFF8AD880E}"/>
              </a:ext>
            </a:extLst>
          </p:cNvPr>
          <p:cNvSpPr txBox="1"/>
          <p:nvPr/>
        </p:nvSpPr>
        <p:spPr>
          <a:xfrm>
            <a:off x="949936" y="407733"/>
            <a:ext cx="10433957" cy="253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        교회 </a:t>
            </a:r>
            <a:r>
              <a:rPr lang="ko-KR" altLang="en-US" sz="3200" b="1" kern="0" dirty="0" err="1">
                <a:solidFill>
                  <a:srgbClr val="000000"/>
                </a:solidFill>
                <a:latin typeface="+mj-ea"/>
                <a:ea typeface="+mj-ea"/>
              </a:rPr>
              <a:t>수축시대</a:t>
            </a:r>
            <a:r>
              <a:rPr lang="ko-KR" altLang="en-US" sz="3200" b="1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대응 전략</a:t>
            </a:r>
            <a:endParaRPr lang="en-US" altLang="ko-KR" sz="32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3.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미래에 집중</a:t>
            </a: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-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모든 의사 결정은 미래 변화를 전제로 한다</a:t>
            </a: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-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멀리보는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새가 독식한다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지금까지는 일찍 일어나는 새가 먹이를 많이 먹는 시대였지만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D7169-2C35-3DDF-AE90-C1865F9FB290}"/>
              </a:ext>
            </a:extLst>
          </p:cNvPr>
          <p:cNvSpPr txBox="1"/>
          <p:nvPr/>
        </p:nvSpPr>
        <p:spPr>
          <a:xfrm>
            <a:off x="2556416" y="3389000"/>
            <a:ext cx="6147837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&lt;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리더의 눈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&gt;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‘</a:t>
            </a:r>
            <a:r>
              <a:rPr lang="ko-KR" altLang="en-US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곤충의 눈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’</a:t>
            </a:r>
            <a:r>
              <a:rPr lang="ko-KR" altLang="en-US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을 통해 입체적으로 보고</a:t>
            </a: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‘</a:t>
            </a:r>
            <a:r>
              <a:rPr lang="ko-KR" altLang="en-US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새의 눈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’</a:t>
            </a:r>
            <a:r>
              <a:rPr lang="ko-KR" altLang="en-US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을 통해 높은 곳에서 보고</a:t>
            </a: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‘</a:t>
            </a:r>
            <a:r>
              <a:rPr lang="ko-KR" altLang="en-US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물고기의 눈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’</a:t>
            </a:r>
            <a:r>
              <a:rPr lang="ko-KR" altLang="en-US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을 통해 물결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</a:t>
            </a:r>
            <a:r>
              <a:rPr lang="ko-KR" altLang="en-US" sz="1800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 즉 시대의 흐름을 알아야 한다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34466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전 세계에서 가장 낮은 출산율"/>
          <p:cNvSpPr txBox="1">
            <a:spLocks noGrp="1"/>
          </p:cNvSpPr>
          <p:nvPr>
            <p:ph type="ctrTitle"/>
          </p:nvPr>
        </p:nvSpPr>
        <p:spPr>
          <a:xfrm>
            <a:off x="3522196" y="2327829"/>
            <a:ext cx="4882520" cy="7315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ko-KR" altLang="en-US" sz="5400" b="1" dirty="0">
                <a:latin typeface="+mn-lt"/>
                <a:ea typeface="맑은 고딕"/>
              </a:rPr>
              <a:t>감사합니다</a:t>
            </a:r>
            <a:r>
              <a:rPr lang="en-US" altLang="ko-KR" sz="5400" b="1" dirty="0">
                <a:latin typeface="+mn-lt"/>
                <a:ea typeface="맑은 고딕"/>
              </a:rPr>
              <a:t>!</a:t>
            </a:r>
            <a:endParaRPr lang="ko-KR" altLang="en-US" sz="54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99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1550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9003</TotalTime>
  <Words>6954</Words>
  <Application>Microsoft Office PowerPoint</Application>
  <PresentationFormat>와이드스크린</PresentationFormat>
  <Paragraphs>1554</Paragraphs>
  <Slides>99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99</vt:i4>
      </vt:variant>
    </vt:vector>
  </HeadingPairs>
  <TitlesOfParts>
    <vt:vector size="113" baseType="lpstr">
      <vt:lpstr>Helvetica Neue</vt:lpstr>
      <vt:lpstr>Helvetica Neue Thin</vt:lpstr>
      <vt:lpstr>KoPubWorldDotum_Pro Light</vt:lpstr>
      <vt:lpstr>NanumGothic</vt:lpstr>
      <vt:lpstr>Noto Sans CJK KR Bold</vt:lpstr>
      <vt:lpstr>Noto Sans CJK KR Regular</vt:lpstr>
      <vt:lpstr>굴림</vt:lpstr>
      <vt:lpstr>넥슨Lv2고딕 OTF Bold</vt:lpstr>
      <vt:lpstr>맑은 고딕</vt:lpstr>
      <vt:lpstr>함초롬바탕</vt:lpstr>
      <vt:lpstr>Arial</vt:lpstr>
      <vt:lpstr>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코로나19 이후  한국교회 변화와 전망 (교회 리빌딩)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7. 명목상 그리스도인(Norminal Christian), 교회출석자 10명중 4명!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한국교회, ‘가족종교화’되고 있다.  - 개신교 중고생 모태신앙 60%, 부모 개신교인 88%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교회의 약한 고리  3040세대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2. 선택과 집중</vt:lpstr>
      <vt:lpstr>PowerPoint 프레젠테이션</vt:lpstr>
      <vt:lpstr>감사합니다!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 chae eun</dc:creator>
  <cp:lastModifiedBy>user</cp:lastModifiedBy>
  <cp:revision>651</cp:revision>
  <cp:lastPrinted>2023-09-03T08:40:45Z</cp:lastPrinted>
  <dcterms:created xsi:type="dcterms:W3CDTF">2020-09-23T15:50:44Z</dcterms:created>
  <dcterms:modified xsi:type="dcterms:W3CDTF">2023-09-15T02:54:05Z</dcterms:modified>
</cp:coreProperties>
</file>